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3" r:id="rId3"/>
    <p:sldId id="257" r:id="rId4"/>
    <p:sldId id="284" r:id="rId5"/>
    <p:sldId id="258" r:id="rId6"/>
    <p:sldId id="285" r:id="rId7"/>
    <p:sldId id="286" r:id="rId8"/>
    <p:sldId id="287" r:id="rId9"/>
    <p:sldId id="384" r:id="rId10"/>
    <p:sldId id="259" r:id="rId11"/>
    <p:sldId id="260" r:id="rId12"/>
    <p:sldId id="261" r:id="rId13"/>
    <p:sldId id="262" r:id="rId14"/>
    <p:sldId id="365" r:id="rId15"/>
    <p:sldId id="263" r:id="rId16"/>
    <p:sldId id="264"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85"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9" r:id="rId59"/>
    <p:sldId id="330" r:id="rId60"/>
    <p:sldId id="331" r:id="rId61"/>
    <p:sldId id="332" r:id="rId62"/>
    <p:sldId id="328" r:id="rId63"/>
    <p:sldId id="333" r:id="rId64"/>
    <p:sldId id="334" r:id="rId65"/>
    <p:sldId id="335" r:id="rId66"/>
    <p:sldId id="336" r:id="rId67"/>
    <p:sldId id="337" r:id="rId68"/>
    <p:sldId id="338" r:id="rId69"/>
    <p:sldId id="339" r:id="rId70"/>
    <p:sldId id="340" r:id="rId71"/>
    <p:sldId id="342" r:id="rId72"/>
    <p:sldId id="341" r:id="rId73"/>
    <p:sldId id="343" r:id="rId74"/>
    <p:sldId id="344" r:id="rId75"/>
    <p:sldId id="345" r:id="rId76"/>
    <p:sldId id="346" r:id="rId77"/>
    <p:sldId id="382" r:id="rId78"/>
    <p:sldId id="383" r:id="rId79"/>
    <p:sldId id="347"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53" r:id="rId97"/>
    <p:sldId id="354" r:id="rId98"/>
    <p:sldId id="355" r:id="rId99"/>
    <p:sldId id="356" r:id="rId100"/>
    <p:sldId id="357" r:id="rId101"/>
    <p:sldId id="358" r:id="rId102"/>
    <p:sldId id="359" r:id="rId103"/>
    <p:sldId id="360" r:id="rId104"/>
    <p:sldId id="361" r:id="rId105"/>
    <p:sldId id="363" r:id="rId106"/>
    <p:sldId id="364" r:id="rId107"/>
    <p:sldId id="282"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44EEC-91EA-4CD2-ADF2-34D51BFAD37C}" v="19" dt="2023-05-12T05:39:37.564"/>
    <p1510:client id="{259B45E1-4BDF-4849-9008-AA3588E673DA}" v="340" dt="2023-05-07T16:14:43.374"/>
    <p1510:client id="{3A618777-8C3B-42DC-A8AF-E6A643CBF55D}" v="1486" dt="2023-04-26T18:39:12.878"/>
    <p1510:client id="{3C2AE66E-707E-42DF-B32E-E223CF15D47F}" v="1047" dt="2023-04-24T06:53:37.406"/>
    <p1510:client id="{6C323BB9-861B-4DC0-8BB7-2DEEA04D0C5E}" v="185" dt="2023-04-27T09:48:01.864"/>
    <p1510:client id="{6E2CAD89-2AD9-4174-BAD2-EF38D9E53B46}" v="281" dt="2023-04-23T09:40:14.665"/>
    <p1510:client id="{83D7FDDC-97D7-49BF-878A-A5DF0812EF0A}" v="87" dt="2023-04-26T18:43:50.089"/>
    <p1510:client id="{B2256445-F9A1-4740-9C07-847C5A059939}" v="925" dt="2023-04-23T14:54:03.875"/>
    <p1510:client id="{B32F2DCF-38E1-4CA0-B738-7C4AF0A196C6}" v="127" dt="2023-05-12T02:56:11.166"/>
    <p1510:client id="{CEE38265-D319-4FD5-B612-5A1EFC8742F4}" v="353" dt="2023-04-23T10:01:54.795"/>
    <p1510:client id="{DC41C5DC-399F-48DD-ACA9-97626CB38599}" v="796" dt="2023-04-23T17:31:41.222"/>
    <p1510:client id="{F7D30210-82A9-4011-A2A9-2D2C3A9899B3}" v="40" dt="2023-05-12T05:23:19.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08F56EE1-97DE-477D-9AA1-0C6B20884CB6}" type="datetimeFigureOut">
              <a:rPr lang="en-US" smtClean="0"/>
              <a:pPr/>
              <a:t>5/11/2023</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0E2F0DD-ADE1-4DE9-A5A7-E4CDF09A9CFB}"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F56EE1-97DE-477D-9AA1-0C6B20884CB6}"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2F0DD-ADE1-4DE9-A5A7-E4CDF09A9CF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20E2F0DD-ADE1-4DE9-A5A7-E4CDF09A9CFB}"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F56EE1-97DE-477D-9AA1-0C6B20884CB6}"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08F56EE1-97DE-477D-9AA1-0C6B20884CB6}"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20E2F0DD-ADE1-4DE9-A5A7-E4CDF09A9CFB}"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08F56EE1-97DE-477D-9AA1-0C6B20884CB6}" type="datetimeFigureOut">
              <a:rPr lang="en-US" smtClean="0"/>
              <a:pPr/>
              <a:t>5/11/2023</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0E2F0DD-ADE1-4DE9-A5A7-E4CDF09A9CFB}"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08F56EE1-97DE-477D-9AA1-0C6B20884CB6}"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2F0DD-ADE1-4DE9-A5A7-E4CDF09A9CFB}"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08F56EE1-97DE-477D-9AA1-0C6B20884CB6}" type="datetimeFigureOut">
              <a:rPr lang="en-US" smtClean="0"/>
              <a:pPr/>
              <a:t>5/11/2023</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20E2F0DD-ADE1-4DE9-A5A7-E4CDF09A9CF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8F56EE1-97DE-477D-9AA1-0C6B20884CB6}" type="datetimeFigureOut">
              <a:rPr lang="en-US" smtClean="0"/>
              <a:pPr/>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20E2F0DD-ADE1-4DE9-A5A7-E4CDF09A9C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 name="Date Placeholder 1"/>
          <p:cNvSpPr>
            <a:spLocks noGrp="1"/>
          </p:cNvSpPr>
          <p:nvPr>
            <p:ph type="dt" sz="half" idx="10"/>
          </p:nvPr>
        </p:nvSpPr>
        <p:spPr/>
        <p:txBody>
          <a:bodyPr/>
          <a:lstStyle/>
          <a:p>
            <a:fld id="{08F56EE1-97DE-477D-9AA1-0C6B20884CB6}" type="datetimeFigureOut">
              <a:rPr lang="en-US" smtClean="0"/>
              <a:pPr/>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0E2F0DD-ADE1-4DE9-A5A7-E4CDF09A9C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0E2F0DD-ADE1-4DE9-A5A7-E4CDF09A9CFB}"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08F56EE1-97DE-477D-9AA1-0C6B20884CB6}" type="datetimeFigureOut">
              <a:rPr lang="en-US" smtClean="0"/>
              <a:pPr/>
              <a:t>5/11/2023</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0E2F0DD-ADE1-4DE9-A5A7-E4CDF09A9CFB}"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08F56EE1-97DE-477D-9AA1-0C6B20884CB6}" type="datetimeFigureOut">
              <a:rPr lang="en-US" smtClean="0"/>
              <a:pPr/>
              <a:t>5/11/2023</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08F56EE1-97DE-477D-9AA1-0C6B20884CB6}" type="datetimeFigureOut">
              <a:rPr lang="en-US" smtClean="0"/>
              <a:pPr/>
              <a:t>5/11/2023</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20E2F0DD-ADE1-4DE9-A5A7-E4CDF09A9CFB}"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java-decompiler.github.io/" TargetMode="External"/><Relationship Id="rId7" Type="http://schemas.openxmlformats.org/officeDocument/2006/relationships/hyperlink" Target="https://github.com/" TargetMode="External"/><Relationship Id="rId2" Type="http://schemas.openxmlformats.org/officeDocument/2006/relationships/hyperlink" Target="http://ibotpeaches.github.io/APKTool" TargetMode="External"/><Relationship Id="rId1" Type="http://schemas.openxmlformats.org/officeDocument/2006/relationships/slideLayout" Target="../slideLayouts/slideLayout6.xml"/><Relationship Id="rId6" Type="http://schemas.openxmlformats.org/officeDocument/2006/relationships/hyperlink" Target="https://www.exploit-db.com/google-hacking-database" TargetMode="External"/><Relationship Id="rId5" Type="http://schemas.openxmlformats.org/officeDocument/2006/relationships/hyperlink" Target="https://owasp.org/" TargetMode="External"/><Relationship Id="rId4" Type="http://schemas.openxmlformats.org/officeDocument/2006/relationships/hyperlink" Target="https://portswigger.net/burp/communitydownloa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cs logo.png"/>
          <p:cNvPicPr>
            <a:picLocks noChangeAspect="1"/>
          </p:cNvPicPr>
          <p:nvPr/>
        </p:nvPicPr>
        <p:blipFill>
          <a:blip r:embed="rId2" cstate="print"/>
          <a:stretch>
            <a:fillRect/>
          </a:stretch>
        </p:blipFill>
        <p:spPr>
          <a:xfrm>
            <a:off x="2057400" y="323850"/>
            <a:ext cx="5105400" cy="895350"/>
          </a:xfrm>
          <a:prstGeom prst="rect">
            <a:avLst/>
          </a:prstGeom>
        </p:spPr>
      </p:pic>
      <p:sp>
        <p:nvSpPr>
          <p:cNvPr id="5" name="Rectangle 4"/>
          <p:cNvSpPr/>
          <p:nvPr/>
        </p:nvSpPr>
        <p:spPr>
          <a:xfrm>
            <a:off x="0" y="1295400"/>
            <a:ext cx="9144000" cy="4770537"/>
          </a:xfrm>
          <a:prstGeom prst="rect">
            <a:avLst/>
          </a:prstGeom>
        </p:spPr>
        <p:txBody>
          <a:bodyPr wrap="square" lIns="91440" tIns="45720" rIns="91440" bIns="45720" anchor="t">
            <a:spAutoFit/>
          </a:bodyPr>
          <a:lstStyle/>
          <a:p>
            <a:pPr algn="ctr">
              <a:lnSpc>
                <a:spcPct val="150000"/>
              </a:lnSpc>
            </a:pPr>
            <a:r>
              <a:rPr lang="en-US" sz="2000" b="1">
                <a:latin typeface="Times New Roman"/>
                <a:cs typeface="Times New Roman"/>
              </a:rPr>
              <a:t>A </a:t>
            </a:r>
            <a:endParaRPr lang="en-US" sz="2000" b="1">
              <a:latin typeface="Times New Roman" pitchFamily="18" charset="0"/>
              <a:cs typeface="Times New Roman" pitchFamily="18" charset="0"/>
            </a:endParaRPr>
          </a:p>
          <a:p>
            <a:pPr algn="ctr">
              <a:lnSpc>
                <a:spcPct val="150000"/>
              </a:lnSpc>
            </a:pPr>
            <a:r>
              <a:rPr lang="en-US" sz="2000" b="1">
                <a:latin typeface="Times New Roman"/>
                <a:cs typeface="Times New Roman"/>
              </a:rPr>
              <a:t>PROJECT REPORT </a:t>
            </a:r>
            <a:endParaRPr lang="en-US" sz="2000" b="1">
              <a:latin typeface="Times New Roman" pitchFamily="18" charset="0"/>
              <a:cs typeface="Times New Roman" pitchFamily="18" charset="0"/>
            </a:endParaRPr>
          </a:p>
          <a:p>
            <a:pPr algn="ctr">
              <a:lnSpc>
                <a:spcPct val="150000"/>
              </a:lnSpc>
            </a:pPr>
            <a:r>
              <a:rPr lang="en-US" sz="2000" b="1">
                <a:latin typeface="Times New Roman"/>
                <a:cs typeface="Times New Roman"/>
              </a:rPr>
              <a:t>ON </a:t>
            </a:r>
            <a:endParaRPr lang="en-US" sz="2000" b="1">
              <a:latin typeface="Times New Roman" pitchFamily="18" charset="0"/>
              <a:cs typeface="Times New Roman" pitchFamily="18" charset="0"/>
            </a:endParaRPr>
          </a:p>
          <a:p>
            <a:pPr algn="ctr"/>
            <a:r>
              <a:rPr lang="en-US" sz="2000">
                <a:latin typeface="Times New Roman"/>
                <a:cs typeface="Times New Roman"/>
              </a:rPr>
              <a:t>Vulnerability Assessment and Penetration Testing </a:t>
            </a:r>
            <a:endParaRPr lang="en-US" sz="2000">
              <a:latin typeface="Times New Roman" pitchFamily="18" charset="0"/>
              <a:cs typeface="Times New Roman" pitchFamily="18" charset="0"/>
            </a:endParaRPr>
          </a:p>
          <a:p>
            <a:pPr algn="ctr"/>
            <a:endParaRPr lang="en-US" sz="2000">
              <a:latin typeface="Times New Roman" pitchFamily="18" charset="0"/>
              <a:cs typeface="Times New Roman" pitchFamily="18" charset="0"/>
            </a:endParaRPr>
          </a:p>
          <a:p>
            <a:pPr algn="ctr"/>
            <a:r>
              <a:rPr lang="en-US" sz="2000" b="1">
                <a:latin typeface="Times New Roman"/>
                <a:cs typeface="Times New Roman"/>
              </a:rPr>
              <a:t>SUBMITTED BY</a:t>
            </a:r>
          </a:p>
          <a:p>
            <a:pPr algn="ctr"/>
            <a:r>
              <a:rPr lang="en-US" sz="2000" b="1">
                <a:latin typeface="Times New Roman"/>
                <a:cs typeface="Times New Roman"/>
              </a:rPr>
              <a:t>GROUP NO : 05</a:t>
            </a:r>
            <a:endParaRPr lang="en-US" sz="2000" b="1">
              <a:latin typeface="Times New Roman" pitchFamily="18" charset="0"/>
              <a:cs typeface="Times New Roman" pitchFamily="18" charset="0"/>
            </a:endParaRPr>
          </a:p>
          <a:p>
            <a:pPr algn="ctr"/>
            <a:endParaRPr lang="en-US" b="1">
              <a:latin typeface="Times New Roman" pitchFamily="18" charset="0"/>
              <a:cs typeface="Times New Roman" pitchFamily="18" charset="0"/>
            </a:endParaRPr>
          </a:p>
          <a:p>
            <a:pPr algn="ctr"/>
            <a:r>
              <a:rPr lang="en-US">
                <a:latin typeface="Times New Roman"/>
                <a:cs typeface="Times New Roman"/>
              </a:rPr>
              <a:t>AJEYPALSINH JADEJA - 20082291039 </a:t>
            </a:r>
            <a:endParaRPr lang="en-US">
              <a:latin typeface="Times New Roman" pitchFamily="18" charset="0"/>
              <a:cs typeface="Times New Roman" pitchFamily="18" charset="0"/>
            </a:endParaRPr>
          </a:p>
          <a:p>
            <a:pPr algn="ctr"/>
            <a:r>
              <a:rPr lang="en-US">
                <a:latin typeface="Times New Roman"/>
                <a:cs typeface="Times New Roman"/>
              </a:rPr>
              <a:t>RIYAKUMARI PATEL – 20082291017</a:t>
            </a:r>
          </a:p>
          <a:p>
            <a:pPr algn="ctr"/>
            <a:r>
              <a:rPr lang="en-US" sz="2000">
                <a:latin typeface="Times New Roman" pitchFamily="18" charset="0"/>
                <a:cs typeface="Times New Roman" pitchFamily="18" charset="0"/>
              </a:rPr>
              <a:t> </a:t>
            </a:r>
          </a:p>
          <a:p>
            <a:pPr algn="ctr"/>
            <a:r>
              <a:rPr lang="en-US" sz="2000" b="1">
                <a:latin typeface="Times New Roman"/>
                <a:cs typeface="Times New Roman"/>
              </a:rPr>
              <a:t>B.Sc.IT (CYBER SECURITY) SEMESTER – VI</a:t>
            </a:r>
          </a:p>
          <a:p>
            <a:pPr algn="ctr"/>
            <a:endParaRPr lang="en-US" sz="2000" b="1">
              <a:latin typeface="Times New Roman"/>
              <a:ea typeface="+mn-lt"/>
              <a:cs typeface="Times New Roman"/>
            </a:endParaRPr>
          </a:p>
          <a:p>
            <a:pPr algn="ctr"/>
            <a:r>
              <a:rPr lang="en-US" sz="2000" b="1">
                <a:latin typeface="Times New Roman"/>
                <a:ea typeface="+mn-lt"/>
                <a:cs typeface="+mn-lt"/>
              </a:rPr>
              <a:t>U66A1IP2 - INDUSTRIAL PROJECT – II</a:t>
            </a:r>
            <a:endParaRPr lang="en-US" sz="2000" b="1">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b">
            <a:noAutofit/>
          </a:bodyPr>
          <a:lstStyle/>
          <a:p>
            <a:r>
              <a:rPr lang="en-US" sz="4000" b="1" dirty="0">
                <a:latin typeface="Times New Roman"/>
                <a:cs typeface="Times New Roman"/>
              </a:rPr>
              <a:t>2.4 METHODOLOGY</a:t>
            </a:r>
          </a:p>
        </p:txBody>
      </p:sp>
      <p:pic>
        <p:nvPicPr>
          <p:cNvPr id="1026" name="Picture 2"/>
          <p:cNvPicPr>
            <a:picLocks noChangeAspect="1" noChangeArrowheads="1"/>
          </p:cNvPicPr>
          <p:nvPr/>
        </p:nvPicPr>
        <p:blipFill>
          <a:blip r:embed="rId2" cstate="print"/>
          <a:srcRect/>
          <a:stretch>
            <a:fillRect/>
          </a:stretch>
        </p:blipFill>
        <p:spPr bwMode="auto">
          <a:xfrm>
            <a:off x="1552575" y="1657350"/>
            <a:ext cx="6067425" cy="4438650"/>
          </a:xfrm>
          <a:prstGeom prst="rect">
            <a:avLst/>
          </a:prstGeom>
          <a:ln>
            <a:noFill/>
          </a:ln>
          <a:effectLst>
            <a:outerShdw blurRad="190500" algn="tl" rotWithShape="0">
              <a:srgbClr val="000000">
                <a:alpha val="70000"/>
              </a:srgbClr>
            </a:outerShdw>
          </a:effectLst>
        </p:spPr>
      </p:pic>
    </p:spTree>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A9BB8B0-F50B-3CEE-353A-E5CF5887DBA0}"/>
              </a:ext>
            </a:extLst>
          </p:cNvPr>
          <p:cNvGraphicFramePr>
            <a:graphicFrameLocks noGrp="1"/>
          </p:cNvGraphicFramePr>
          <p:nvPr>
            <p:extLst>
              <p:ext uri="{D42A27DB-BD31-4B8C-83A1-F6EECF244321}">
                <p14:modId xmlns:p14="http://schemas.microsoft.com/office/powerpoint/2010/main" val="2064485461"/>
              </p:ext>
            </p:extLst>
          </p:nvPr>
        </p:nvGraphicFramePr>
        <p:xfrm>
          <a:off x="805132" y="1797169"/>
          <a:ext cx="7533759" cy="2586957"/>
        </p:xfrm>
        <a:graphic>
          <a:graphicData uri="http://schemas.openxmlformats.org/drawingml/2006/table">
            <a:tbl>
              <a:tblPr firstRow="1" bandRow="1">
                <a:tableStyleId>{5940675A-B579-460E-94D1-54222C63F5DA}</a:tableStyleId>
              </a:tblPr>
              <a:tblGrid>
                <a:gridCol w="1349374">
                  <a:extLst>
                    <a:ext uri="{9D8B030D-6E8A-4147-A177-3AD203B41FA5}">
                      <a16:colId xmlns:a16="http://schemas.microsoft.com/office/drawing/2014/main" val="3556774312"/>
                    </a:ext>
                  </a:extLst>
                </a:gridCol>
                <a:gridCol w="6184385">
                  <a:extLst>
                    <a:ext uri="{9D8B030D-6E8A-4147-A177-3AD203B41FA5}">
                      <a16:colId xmlns:a16="http://schemas.microsoft.com/office/drawing/2014/main" val="2327942182"/>
                    </a:ext>
                  </a:extLst>
                </a:gridCol>
              </a:tblGrid>
              <a:tr h="746569">
                <a:tc>
                  <a:txBody>
                    <a:bodyPr/>
                    <a:lstStyle/>
                    <a:p>
                      <a:pPr algn="ctr"/>
                      <a:r>
                        <a:rPr lang="en-US" b="1">
                          <a:latin typeface="Times New Roman"/>
                        </a:rPr>
                        <a:t>12.4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313021879"/>
                  </a:ext>
                </a:extLst>
              </a:tr>
              <a:tr h="1840388">
                <a:tc gridSpan="2">
                  <a:txBody>
                    <a:bodyPr/>
                    <a:lstStyle/>
                    <a:p>
                      <a:pPr marL="285750" lvl="0" indent="-285750">
                        <a:lnSpc>
                          <a:spcPct val="150000"/>
                        </a:lnSpc>
                        <a:buFont typeface="Wingdings"/>
                        <a:buChar char="ü"/>
                      </a:pPr>
                      <a:r>
                        <a:rPr lang="en-US" b="0" i="0" u="none" strike="noStrike" noProof="0">
                          <a:latin typeface="Times New Roman"/>
                        </a:rPr>
                        <a:t>Sanitization based on context</a:t>
                      </a:r>
                      <a:endParaRPr lang="en-US">
                        <a:latin typeface="Times New Roman"/>
                      </a:endParaRPr>
                    </a:p>
                    <a:p>
                      <a:pPr marL="285750" lvl="0" indent="-285750">
                        <a:lnSpc>
                          <a:spcPct val="150000"/>
                        </a:lnSpc>
                        <a:buFont typeface="Wingdings"/>
                        <a:buChar char="ü"/>
                      </a:pPr>
                      <a:r>
                        <a:rPr lang="en-US" b="0" i="0" u="none" strike="noStrike" noProof="0">
                          <a:latin typeface="Times New Roman"/>
                        </a:rPr>
                        <a:t>Using a strong Content Security Policy</a:t>
                      </a:r>
                      <a:endParaRPr lang="en-US">
                        <a:latin typeface="Times New Roman"/>
                      </a:endParaRPr>
                    </a:p>
                    <a:p>
                      <a:pPr marL="285750" lvl="0" indent="-285750">
                        <a:lnSpc>
                          <a:spcPct val="150000"/>
                        </a:lnSpc>
                        <a:buFont typeface="Wingdings"/>
                        <a:buChar char="ü"/>
                      </a:pPr>
                      <a:r>
                        <a:rPr lang="en-US" b="0" i="0" u="none" strike="noStrike" noProof="0">
                          <a:latin typeface="Times New Roman"/>
                        </a:rPr>
                        <a:t>Scanning your website using a vulnerability scanner</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3405629012"/>
                  </a:ext>
                </a:extLst>
              </a:tr>
            </a:tbl>
          </a:graphicData>
        </a:graphic>
      </p:graphicFrame>
    </p:spTree>
    <p:extLst>
      <p:ext uri="{BB962C8B-B14F-4D97-AF65-F5344CB8AC3E}">
        <p14:creationId xmlns:p14="http://schemas.microsoft.com/office/powerpoint/2010/main" val="3678379230"/>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F541EE8-7D2B-EA88-3641-247787CF7ECF}"/>
              </a:ext>
            </a:extLst>
          </p:cNvPr>
          <p:cNvGraphicFramePr>
            <a:graphicFrameLocks noGrp="1"/>
          </p:cNvGraphicFramePr>
          <p:nvPr>
            <p:extLst>
              <p:ext uri="{D42A27DB-BD31-4B8C-83A1-F6EECF244321}">
                <p14:modId xmlns:p14="http://schemas.microsoft.com/office/powerpoint/2010/main" val="2082770739"/>
              </p:ext>
            </p:extLst>
          </p:nvPr>
        </p:nvGraphicFramePr>
        <p:xfrm>
          <a:off x="675735" y="1207697"/>
          <a:ext cx="7771918" cy="3936190"/>
        </p:xfrm>
        <a:graphic>
          <a:graphicData uri="http://schemas.openxmlformats.org/drawingml/2006/table">
            <a:tbl>
              <a:tblPr firstRow="1" bandRow="1">
                <a:tableStyleId>{5940675A-B579-460E-94D1-54222C63F5DA}</a:tableStyleId>
              </a:tblPr>
              <a:tblGrid>
                <a:gridCol w="1317624">
                  <a:extLst>
                    <a:ext uri="{9D8B030D-6E8A-4147-A177-3AD203B41FA5}">
                      <a16:colId xmlns:a16="http://schemas.microsoft.com/office/drawing/2014/main" val="3978427162"/>
                    </a:ext>
                  </a:extLst>
                </a:gridCol>
                <a:gridCol w="3863655">
                  <a:extLst>
                    <a:ext uri="{9D8B030D-6E8A-4147-A177-3AD203B41FA5}">
                      <a16:colId xmlns:a16="http://schemas.microsoft.com/office/drawing/2014/main" val="2102618973"/>
                    </a:ext>
                  </a:extLst>
                </a:gridCol>
                <a:gridCol w="2590639">
                  <a:extLst>
                    <a:ext uri="{9D8B030D-6E8A-4147-A177-3AD203B41FA5}">
                      <a16:colId xmlns:a16="http://schemas.microsoft.com/office/drawing/2014/main" val="4124515823"/>
                    </a:ext>
                  </a:extLst>
                </a:gridCol>
              </a:tblGrid>
              <a:tr h="567078">
                <a:tc rowSpan="2">
                  <a:txBody>
                    <a:bodyPr/>
                    <a:lstStyle/>
                    <a:p>
                      <a:pPr algn="ctr"/>
                      <a:r>
                        <a:rPr lang="en-US" b="1">
                          <a:latin typeface="Times New Roman"/>
                        </a:rPr>
                        <a:t>13</a:t>
                      </a:r>
                    </a:p>
                  </a:txBody>
                  <a:tcPr anchor="ctr"/>
                </a:tc>
                <a:tc rowSpan="2">
                  <a:txBody>
                    <a:bodyPr/>
                    <a:lstStyle/>
                    <a:p>
                      <a:pPr lvl="0">
                        <a:buNone/>
                      </a:pPr>
                      <a:r>
                        <a:rPr lang="en-US" b="1" i="0" u="none" strike="noStrike" noProof="0">
                          <a:latin typeface="Times New Roman"/>
                        </a:rPr>
                        <a:t>PHP Version Disclosure </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1175985844"/>
                  </a:ext>
                </a:extLst>
              </a:tr>
              <a:tr h="567078">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Low</a:t>
                      </a:r>
                      <a:endParaRPr lang="en-US" b="1">
                        <a:solidFill>
                          <a:schemeClr val="bg1"/>
                        </a:solidFill>
                        <a:latin typeface="Times New Roman"/>
                      </a:endParaRPr>
                    </a:p>
                  </a:txBody>
                  <a:tcPr anchor="ctr">
                    <a:solidFill>
                      <a:srgbClr val="92D050"/>
                    </a:solidFill>
                  </a:tcPr>
                </a:tc>
                <a:extLst>
                  <a:ext uri="{0D108BD9-81ED-4DB2-BD59-A6C34878D82A}">
                    <a16:rowId xmlns:a16="http://schemas.microsoft.com/office/drawing/2014/main" val="1619863079"/>
                  </a:ext>
                </a:extLst>
              </a:tr>
              <a:tr h="567078">
                <a:tc>
                  <a:txBody>
                    <a:bodyPr/>
                    <a:lstStyle/>
                    <a:p>
                      <a:pPr algn="ctr"/>
                      <a:r>
                        <a:rPr lang="en-US" b="1">
                          <a:latin typeface="Times New Roman"/>
                        </a:rPr>
                        <a:t>13.1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81881015"/>
                  </a:ext>
                </a:extLst>
              </a:tr>
              <a:tr h="433649">
                <a:tc gridSpan="3">
                  <a:txBody>
                    <a:bodyPr/>
                    <a:lstStyle/>
                    <a:p>
                      <a:pPr lvl="0">
                        <a:buNone/>
                      </a:pPr>
                      <a:r>
                        <a:rPr lang="en-US" b="0" i="0" u="none" strike="noStrike" noProof="0">
                          <a:latin typeface="Times New Roman"/>
                        </a:rPr>
                        <a:t>https://science-med.com/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6034172"/>
                  </a:ext>
                </a:extLst>
              </a:tr>
              <a:tr h="567078">
                <a:tc>
                  <a:txBody>
                    <a:bodyPr/>
                    <a:lstStyle/>
                    <a:p>
                      <a:pPr algn="ctr"/>
                      <a:r>
                        <a:rPr lang="en-US" b="1">
                          <a:latin typeface="Times New Roman"/>
                        </a:rPr>
                        <a:t>13.2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229333830"/>
                  </a:ext>
                </a:extLst>
              </a:tr>
              <a:tr h="667151">
                <a:tc gridSpan="3">
                  <a:txBody>
                    <a:bodyPr/>
                    <a:lstStyle/>
                    <a:p>
                      <a:pPr lvl="0">
                        <a:buNone/>
                      </a:pPr>
                      <a:r>
                        <a:rPr lang="en-US" b="0" i="0" u="none" strike="noStrike" noProof="0">
                          <a:latin typeface="Times New Roman"/>
                        </a:rPr>
                        <a:t>An attacker can use the disclosed the information to harvest specific vulnerability for the version identified.</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8075717"/>
                  </a:ext>
                </a:extLst>
              </a:tr>
              <a:tr h="567078">
                <a:tc>
                  <a:txBody>
                    <a:bodyPr/>
                    <a:lstStyle/>
                    <a:p>
                      <a:pPr algn="ctr"/>
                      <a:r>
                        <a:rPr lang="en-US" b="1">
                          <a:latin typeface="Times New Roman"/>
                        </a:rPr>
                        <a:t>13.3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019610510"/>
                  </a:ext>
                </a:extLst>
              </a:tr>
            </a:tbl>
          </a:graphicData>
        </a:graphic>
      </p:graphicFrame>
    </p:spTree>
    <p:extLst>
      <p:ext uri="{BB962C8B-B14F-4D97-AF65-F5344CB8AC3E}">
        <p14:creationId xmlns:p14="http://schemas.microsoft.com/office/powerpoint/2010/main" val="869779965"/>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496926-6967-5D4E-CE03-9A38C9AD4FD4}"/>
              </a:ext>
            </a:extLst>
          </p:cNvPr>
          <p:cNvSpPr txBox="1"/>
          <p:nvPr/>
        </p:nvSpPr>
        <p:spPr>
          <a:xfrm>
            <a:off x="626853" y="6412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visit:</a:t>
            </a:r>
            <a:endParaRPr lang="en-US">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2F55D02C-5223-6DC7-A460-F2D3005DA239}"/>
              </a:ext>
            </a:extLst>
          </p:cNvPr>
          <p:cNvPicPr>
            <a:picLocks noChangeAspect="1"/>
          </p:cNvPicPr>
          <p:nvPr/>
        </p:nvPicPr>
        <p:blipFill>
          <a:blip r:embed="rId2"/>
          <a:stretch>
            <a:fillRect/>
          </a:stretch>
        </p:blipFill>
        <p:spPr>
          <a:xfrm>
            <a:off x="626853" y="1445132"/>
            <a:ext cx="7890294" cy="4125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109434"/>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01309-6FFE-4860-6726-F373AF9B6244}"/>
              </a:ext>
            </a:extLst>
          </p:cNvPr>
          <p:cNvSpPr txBox="1"/>
          <p:nvPr/>
        </p:nvSpPr>
        <p:spPr>
          <a:xfrm>
            <a:off x="583721" y="454325"/>
            <a:ext cx="50579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Below screenshot shows that PHP version.</a:t>
            </a:r>
            <a:endParaRPr lang="en-US">
              <a:latin typeface="Times New Roman"/>
              <a:cs typeface="Times New Roman"/>
            </a:endParaRPr>
          </a:p>
        </p:txBody>
      </p:sp>
      <p:pic>
        <p:nvPicPr>
          <p:cNvPr id="3" name="Picture 3" descr="Graphical user interface, text, application&#10;&#10;Description automatically generated">
            <a:extLst>
              <a:ext uri="{FF2B5EF4-FFF2-40B4-BE49-F238E27FC236}">
                <a16:creationId xmlns:a16="http://schemas.microsoft.com/office/drawing/2014/main" id="{78ED81F7-ABF7-B8AF-96E8-0B022CB4F13D}"/>
              </a:ext>
            </a:extLst>
          </p:cNvPr>
          <p:cNvPicPr>
            <a:picLocks noChangeAspect="1"/>
          </p:cNvPicPr>
          <p:nvPr/>
        </p:nvPicPr>
        <p:blipFill>
          <a:blip r:embed="rId2"/>
          <a:stretch>
            <a:fillRect/>
          </a:stretch>
        </p:blipFill>
        <p:spPr>
          <a:xfrm>
            <a:off x="727495" y="1077047"/>
            <a:ext cx="7703388" cy="4977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811347"/>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D0313B0-F5BF-ADB0-211F-633B7DFF51EE}"/>
              </a:ext>
            </a:extLst>
          </p:cNvPr>
          <p:cNvGraphicFramePr>
            <a:graphicFrameLocks noGrp="1"/>
          </p:cNvGraphicFramePr>
          <p:nvPr>
            <p:extLst>
              <p:ext uri="{D42A27DB-BD31-4B8C-83A1-F6EECF244321}">
                <p14:modId xmlns:p14="http://schemas.microsoft.com/office/powerpoint/2010/main" val="2172049423"/>
              </p:ext>
            </p:extLst>
          </p:nvPr>
        </p:nvGraphicFramePr>
        <p:xfrm>
          <a:off x="1006414" y="2099093"/>
          <a:ext cx="7200368" cy="1728909"/>
        </p:xfrm>
        <a:graphic>
          <a:graphicData uri="http://schemas.openxmlformats.org/drawingml/2006/table">
            <a:tbl>
              <a:tblPr firstRow="1" bandRow="1">
                <a:tableStyleId>{5940675A-B579-460E-94D1-54222C63F5DA}</a:tableStyleId>
              </a:tblPr>
              <a:tblGrid>
                <a:gridCol w="1412874">
                  <a:extLst>
                    <a:ext uri="{9D8B030D-6E8A-4147-A177-3AD203B41FA5}">
                      <a16:colId xmlns:a16="http://schemas.microsoft.com/office/drawing/2014/main" val="2406359793"/>
                    </a:ext>
                  </a:extLst>
                </a:gridCol>
                <a:gridCol w="5787494">
                  <a:extLst>
                    <a:ext uri="{9D8B030D-6E8A-4147-A177-3AD203B41FA5}">
                      <a16:colId xmlns:a16="http://schemas.microsoft.com/office/drawing/2014/main" val="831071332"/>
                    </a:ext>
                  </a:extLst>
                </a:gridCol>
              </a:tblGrid>
              <a:tr h="628694">
                <a:tc>
                  <a:txBody>
                    <a:bodyPr/>
                    <a:lstStyle/>
                    <a:p>
                      <a:pPr algn="ctr"/>
                      <a:r>
                        <a:rPr lang="en-US" b="1">
                          <a:latin typeface="Times New Roman"/>
                        </a:rPr>
                        <a:t>13.4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2062958293"/>
                  </a:ext>
                </a:extLst>
              </a:tr>
              <a:tr h="1100215">
                <a:tc gridSpan="2">
                  <a:txBody>
                    <a:bodyPr/>
                    <a:lstStyle/>
                    <a:p>
                      <a:pPr lvl="0">
                        <a:lnSpc>
                          <a:spcPct val="150000"/>
                        </a:lnSpc>
                        <a:buNone/>
                      </a:pPr>
                      <a:r>
                        <a:rPr lang="en-US" b="0" i="0" u="none" strike="noStrike" noProof="0">
                          <a:latin typeface="Times New Roman"/>
                        </a:rPr>
                        <a:t>Configure your web server to prevent information leakage from the SERVER header of its HTTP response.</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3937737037"/>
                  </a:ext>
                </a:extLst>
              </a:tr>
            </a:tbl>
          </a:graphicData>
        </a:graphic>
      </p:graphicFrame>
    </p:spTree>
    <p:extLst>
      <p:ext uri="{BB962C8B-B14F-4D97-AF65-F5344CB8AC3E}">
        <p14:creationId xmlns:p14="http://schemas.microsoft.com/office/powerpoint/2010/main" val="1506523709"/>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8110-846A-F12B-8A5A-7AA6C11C9796}"/>
              </a:ext>
            </a:extLst>
          </p:cNvPr>
          <p:cNvSpPr>
            <a:spLocks noGrp="1"/>
          </p:cNvSpPr>
          <p:nvPr>
            <p:ph type="title"/>
          </p:nvPr>
        </p:nvSpPr>
        <p:spPr/>
        <p:txBody>
          <a:bodyPr vert="horz" lIns="91440" tIns="45720" rIns="91440" bIns="45720" anchor="b">
            <a:normAutofit/>
          </a:bodyPr>
          <a:lstStyle/>
          <a:p>
            <a:r>
              <a:rPr lang="en-US" sz="4000" b="1">
                <a:latin typeface="Times New Roman"/>
                <a:ea typeface="+mj-lt"/>
                <a:cs typeface="+mj-lt"/>
              </a:rPr>
              <a:t>6.FUTURE SCOPE</a:t>
            </a:r>
            <a:endParaRPr lang="en-US" sz="4000" b="1">
              <a:latin typeface="Times New Roman"/>
              <a:cs typeface="Times New Roman"/>
            </a:endParaRPr>
          </a:p>
        </p:txBody>
      </p:sp>
      <p:sp>
        <p:nvSpPr>
          <p:cNvPr id="3" name="TextBox 2">
            <a:extLst>
              <a:ext uri="{FF2B5EF4-FFF2-40B4-BE49-F238E27FC236}">
                <a16:creationId xmlns:a16="http://schemas.microsoft.com/office/drawing/2014/main" id="{7DFCA2AB-1BB0-B62A-F482-18F99DE5BA82}"/>
              </a:ext>
            </a:extLst>
          </p:cNvPr>
          <p:cNvSpPr txBox="1"/>
          <p:nvPr/>
        </p:nvSpPr>
        <p:spPr>
          <a:xfrm>
            <a:off x="353684" y="1662023"/>
            <a:ext cx="8436633" cy="37820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dirty="0">
                <a:latin typeface="Times New Roman"/>
                <a:ea typeface="+mn-lt"/>
                <a:cs typeface="+mn-lt"/>
              </a:rPr>
              <a:t>Security testing is a type of software testing that intends to uncover vulnerabilities of the system and determine that its data and resources are protected from possible intruders. Security testing of any system is about finding all possible loopholes and weaknesses of the system that may result into a loss of information, revenue, and repute at the hands of the employees or outsiders of the organization.</a:t>
            </a:r>
            <a:endParaRPr lang="en-US">
              <a:latin typeface="Times New Roman"/>
              <a:cs typeface="Times New Roman"/>
            </a:endParaRPr>
          </a:p>
          <a:p>
            <a:pPr marL="285750" indent="-285750" algn="just">
              <a:lnSpc>
                <a:spcPct val="150000"/>
              </a:lnSpc>
              <a:buFont typeface="Arial"/>
              <a:buChar char="•"/>
            </a:pPr>
            <a:r>
              <a:rPr lang="en-US" dirty="0">
                <a:latin typeface="Times New Roman"/>
                <a:ea typeface="+mn-lt"/>
                <a:cs typeface="+mn-lt"/>
              </a:rPr>
              <a:t>Major driving factor for growth of the penetration testing is the ability to provide security to industries from various cyber-attacks, as increasing incidence of cyber-attacks can increase the vulnerability of critical data stored by organizations and adversely impact the revenue.</a:t>
            </a:r>
          </a:p>
        </p:txBody>
      </p:sp>
    </p:spTree>
    <p:extLst>
      <p:ext uri="{BB962C8B-B14F-4D97-AF65-F5344CB8AC3E}">
        <p14:creationId xmlns:p14="http://schemas.microsoft.com/office/powerpoint/2010/main" val="2401635745"/>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F9B9-7E36-BDAD-B3E6-1713189F888D}"/>
              </a:ext>
            </a:extLst>
          </p:cNvPr>
          <p:cNvSpPr>
            <a:spLocks noGrp="1"/>
          </p:cNvSpPr>
          <p:nvPr>
            <p:ph type="title"/>
          </p:nvPr>
        </p:nvSpPr>
        <p:spPr/>
        <p:txBody>
          <a:bodyPr vert="horz" lIns="91440" tIns="45720" rIns="91440" bIns="45720" anchor="b">
            <a:normAutofit/>
          </a:bodyPr>
          <a:lstStyle/>
          <a:p>
            <a:r>
              <a:rPr lang="en-US" sz="4000" b="1">
                <a:latin typeface="Times New Roman"/>
                <a:ea typeface="+mj-lt"/>
                <a:cs typeface="+mj-lt"/>
              </a:rPr>
              <a:t>7.REFERENCE</a:t>
            </a:r>
            <a:endParaRPr lang="en-US" sz="4000" b="1">
              <a:latin typeface="Times New Roman"/>
              <a:cs typeface="Times New Roman"/>
            </a:endParaRPr>
          </a:p>
        </p:txBody>
      </p:sp>
      <p:sp>
        <p:nvSpPr>
          <p:cNvPr id="3" name="TextBox 2">
            <a:extLst>
              <a:ext uri="{FF2B5EF4-FFF2-40B4-BE49-F238E27FC236}">
                <a16:creationId xmlns:a16="http://schemas.microsoft.com/office/drawing/2014/main" id="{6402E6FE-2629-F00E-2B15-0412883F9F01}"/>
              </a:ext>
            </a:extLst>
          </p:cNvPr>
          <p:cNvSpPr txBox="1"/>
          <p:nvPr/>
        </p:nvSpPr>
        <p:spPr>
          <a:xfrm>
            <a:off x="411193" y="1848928"/>
            <a:ext cx="82065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err="1">
                <a:latin typeface="Times New Roman"/>
                <a:cs typeface="Arial"/>
              </a:rPr>
              <a:t>APKTool</a:t>
            </a:r>
            <a:r>
              <a:rPr lang="en-US">
                <a:latin typeface="Times New Roman"/>
                <a:cs typeface="Arial"/>
              </a:rPr>
              <a:t>: </a:t>
            </a:r>
            <a:r>
              <a:rPr lang="en-US">
                <a:latin typeface="Times New Roman"/>
                <a:cs typeface="Arial"/>
                <a:hlinkClick r:id="rId2"/>
              </a:rPr>
              <a:t>http://ibotpeaches.github.io/APKTool</a:t>
            </a:r>
            <a:endParaRPr lang="en-US">
              <a:latin typeface="Times New Roman"/>
              <a:cs typeface="Times New Roman"/>
            </a:endParaRPr>
          </a:p>
          <a:p>
            <a:endParaRPr lang="en-US">
              <a:latin typeface="Times New Roman"/>
              <a:cs typeface="Arial"/>
            </a:endParaRPr>
          </a:p>
          <a:p>
            <a:pPr marL="285750" indent="-285750">
              <a:buFont typeface="Wingdings"/>
              <a:buChar char="ü"/>
            </a:pPr>
            <a:r>
              <a:rPr lang="en-US">
                <a:latin typeface="Times New Roman"/>
                <a:cs typeface="Arial"/>
              </a:rPr>
              <a:t>Jd-Gui: </a:t>
            </a:r>
            <a:r>
              <a:rPr lang="en-US">
                <a:latin typeface="Times New Roman"/>
                <a:cs typeface="Arial"/>
                <a:hlinkClick r:id="rId3"/>
              </a:rPr>
              <a:t>http://java-decompiler.github.io/</a:t>
            </a:r>
            <a:endParaRPr lang="en-US">
              <a:latin typeface="Times New Roman"/>
              <a:cs typeface="Times New Roman"/>
            </a:endParaRPr>
          </a:p>
          <a:p>
            <a:endParaRPr lang="en-US">
              <a:latin typeface="Times New Roman"/>
              <a:cs typeface="Arial"/>
            </a:endParaRPr>
          </a:p>
          <a:p>
            <a:pPr marL="285750" indent="-285750">
              <a:buFont typeface="Wingdings"/>
              <a:buChar char="ü"/>
            </a:pPr>
            <a:r>
              <a:rPr lang="en-US">
                <a:latin typeface="Times New Roman"/>
                <a:cs typeface="Arial"/>
              </a:rPr>
              <a:t>Burp-suite: </a:t>
            </a:r>
            <a:r>
              <a:rPr lang="en-US">
                <a:latin typeface="Times New Roman"/>
                <a:cs typeface="Arial"/>
                <a:hlinkClick r:id="rId4"/>
              </a:rPr>
              <a:t>https://portswigger.net/burp/communitydownload</a:t>
            </a:r>
            <a:endParaRPr lang="en-US">
              <a:latin typeface="Times New Roman"/>
              <a:cs typeface="Times New Roman"/>
            </a:endParaRPr>
          </a:p>
          <a:p>
            <a:endParaRPr lang="en-US">
              <a:latin typeface="Times New Roman"/>
              <a:cs typeface="Arial"/>
            </a:endParaRPr>
          </a:p>
          <a:p>
            <a:pPr marL="285750" indent="-285750">
              <a:buFont typeface="Wingdings"/>
              <a:buChar char="ü"/>
            </a:pPr>
            <a:r>
              <a:rPr lang="en-US" err="1">
                <a:latin typeface="Times New Roman"/>
                <a:cs typeface="Arial"/>
              </a:rPr>
              <a:t>Owasp</a:t>
            </a:r>
            <a:r>
              <a:rPr lang="en-US">
                <a:latin typeface="Times New Roman"/>
                <a:cs typeface="Arial"/>
              </a:rPr>
              <a:t>: </a:t>
            </a:r>
            <a:r>
              <a:rPr lang="en-US">
                <a:latin typeface="Times New Roman"/>
                <a:cs typeface="Arial"/>
                <a:hlinkClick r:id="rId5"/>
              </a:rPr>
              <a:t>https://owasp.org/</a:t>
            </a:r>
            <a:endParaRPr lang="en-US">
              <a:latin typeface="Times New Roman"/>
              <a:cs typeface="Times New Roman"/>
            </a:endParaRPr>
          </a:p>
          <a:p>
            <a:endParaRPr lang="en-US">
              <a:latin typeface="Times New Roman"/>
              <a:cs typeface="Arial"/>
            </a:endParaRPr>
          </a:p>
          <a:p>
            <a:pPr marL="285750" indent="-285750">
              <a:buFont typeface="Wingdings"/>
              <a:buChar char="ü"/>
            </a:pPr>
            <a:r>
              <a:rPr lang="en-US">
                <a:latin typeface="Times New Roman"/>
                <a:cs typeface="Arial"/>
              </a:rPr>
              <a:t>google dork: </a:t>
            </a:r>
            <a:r>
              <a:rPr lang="en-US">
                <a:latin typeface="Times New Roman"/>
                <a:cs typeface="Arial"/>
                <a:hlinkClick r:id="rId6"/>
              </a:rPr>
              <a:t>https://www.exploit-db.com/google-hacking-database</a:t>
            </a:r>
            <a:endParaRPr lang="en-US">
              <a:latin typeface="Times New Roman"/>
              <a:cs typeface="Times New Roman"/>
            </a:endParaRPr>
          </a:p>
          <a:p>
            <a:endParaRPr lang="en-US">
              <a:latin typeface="Times New Roman"/>
              <a:cs typeface="Arial"/>
            </a:endParaRPr>
          </a:p>
          <a:p>
            <a:pPr marL="285750" indent="-285750">
              <a:buFont typeface="Wingdings"/>
              <a:buChar char="ü"/>
            </a:pPr>
            <a:r>
              <a:rPr lang="en-US">
                <a:latin typeface="Times New Roman"/>
                <a:cs typeface="Arial"/>
              </a:rPr>
              <a:t>GitHub: </a:t>
            </a:r>
            <a:r>
              <a:rPr lang="en-US">
                <a:latin typeface="Times New Roman"/>
                <a:cs typeface="Arial"/>
                <a:hlinkClick r:id="rId7"/>
              </a:rPr>
              <a:t>https://github.com/</a:t>
            </a:r>
          </a:p>
          <a:p>
            <a:endParaRPr lang="en-US">
              <a:latin typeface="Times New Roman"/>
              <a:cs typeface="Arial"/>
            </a:endParaRPr>
          </a:p>
        </p:txBody>
      </p:sp>
    </p:spTree>
    <p:extLst>
      <p:ext uri="{BB962C8B-B14F-4D97-AF65-F5344CB8AC3E}">
        <p14:creationId xmlns:p14="http://schemas.microsoft.com/office/powerpoint/2010/main" val="19037755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04800"/>
            <a:ext cx="7772400" cy="1828800"/>
          </a:xfrm>
        </p:spPr>
        <p:txBody>
          <a:bodyPr>
            <a:noAutofit/>
          </a:bodyPr>
          <a:lstStyle/>
          <a:p>
            <a:r>
              <a:rPr lang="en-US" sz="6000">
                <a:latin typeface="Times New Roman" pitchFamily="18" charset="0"/>
                <a:cs typeface="Times New Roman" pitchFamily="18" charset="0"/>
              </a:rPr>
              <a:t>Thank</a:t>
            </a:r>
            <a:br>
              <a:rPr lang="en-US" sz="6000">
                <a:latin typeface="Times New Roman" pitchFamily="18" charset="0"/>
                <a:cs typeface="Times New Roman" pitchFamily="18" charset="0"/>
              </a:rPr>
            </a:br>
            <a:r>
              <a:rPr lang="en-US" sz="6000">
                <a:latin typeface="Times New Roman" pitchFamily="18" charset="0"/>
                <a:cs typeface="Times New Roman" pitchFamily="18" charset="0"/>
              </a:rPr>
              <a:t>You</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b">
            <a:noAutofit/>
          </a:bodyPr>
          <a:lstStyle/>
          <a:p>
            <a:r>
              <a:rPr lang="en-US" sz="4000" b="1">
                <a:latin typeface="Times New Roman"/>
                <a:cs typeface="Times New Roman"/>
              </a:rPr>
              <a:t>3.HARDWARE REQUIRMENT</a:t>
            </a:r>
          </a:p>
        </p:txBody>
      </p:sp>
      <p:graphicFrame>
        <p:nvGraphicFramePr>
          <p:cNvPr id="4" name="Table 3"/>
          <p:cNvGraphicFramePr>
            <a:graphicFrameLocks noGrp="1"/>
          </p:cNvGraphicFramePr>
          <p:nvPr/>
        </p:nvGraphicFramePr>
        <p:xfrm>
          <a:off x="990600" y="2545080"/>
          <a:ext cx="7162800" cy="2179320"/>
        </p:xfrm>
        <a:graphic>
          <a:graphicData uri="http://schemas.openxmlformats.org/drawingml/2006/table">
            <a:tbl>
              <a:tblPr firstRow="1" bandRow="1">
                <a:tableStyleId>{5940675A-B579-460E-94D1-54222C63F5DA}</a:tableStyleId>
              </a:tblPr>
              <a:tblGrid>
                <a:gridCol w="3581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726440">
                <a:tc>
                  <a:txBody>
                    <a:bodyPr/>
                    <a:lstStyle/>
                    <a:p>
                      <a:pPr algn="ctr">
                        <a:lnSpc>
                          <a:spcPct val="150000"/>
                        </a:lnSpc>
                      </a:pPr>
                      <a:r>
                        <a:rPr lang="en-US" sz="2000" b="1">
                          <a:latin typeface="Times New Roman" pitchFamily="18" charset="0"/>
                          <a:cs typeface="Times New Roman" pitchFamily="18" charset="0"/>
                        </a:rPr>
                        <a:t>Processor</a:t>
                      </a:r>
                    </a:p>
                  </a:txBody>
                  <a:tcPr/>
                </a:tc>
                <a:tc>
                  <a:txBody>
                    <a:bodyPr/>
                    <a:lstStyle/>
                    <a:p>
                      <a:pPr algn="ctr">
                        <a:lnSpc>
                          <a:spcPct val="150000"/>
                        </a:lnSpc>
                      </a:pPr>
                      <a:r>
                        <a:rPr lang="en-US" sz="2000">
                          <a:latin typeface="Times New Roman" pitchFamily="18" charset="0"/>
                          <a:cs typeface="Times New Roman" pitchFamily="18" charset="0"/>
                        </a:rPr>
                        <a:t>1.6 GHz</a:t>
                      </a:r>
                    </a:p>
                  </a:txBody>
                  <a:tcPr/>
                </a:tc>
                <a:extLst>
                  <a:ext uri="{0D108BD9-81ED-4DB2-BD59-A6C34878D82A}">
                    <a16:rowId xmlns:a16="http://schemas.microsoft.com/office/drawing/2014/main" val="10000"/>
                  </a:ext>
                </a:extLst>
              </a:tr>
              <a:tr h="726440">
                <a:tc>
                  <a:txBody>
                    <a:bodyPr/>
                    <a:lstStyle/>
                    <a:p>
                      <a:pPr algn="ctr">
                        <a:lnSpc>
                          <a:spcPct val="150000"/>
                        </a:lnSpc>
                      </a:pPr>
                      <a:r>
                        <a:rPr lang="en-US" sz="2000" b="1">
                          <a:latin typeface="Times New Roman" pitchFamily="18" charset="0"/>
                          <a:cs typeface="Times New Roman" pitchFamily="18" charset="0"/>
                        </a:rPr>
                        <a:t>RAM</a:t>
                      </a:r>
                    </a:p>
                  </a:txBody>
                  <a:tcPr/>
                </a:tc>
                <a:tc>
                  <a:txBody>
                    <a:bodyPr/>
                    <a:lstStyle/>
                    <a:p>
                      <a:pPr algn="ctr">
                        <a:lnSpc>
                          <a:spcPct val="150000"/>
                        </a:lnSpc>
                      </a:pPr>
                      <a:r>
                        <a:rPr lang="en-US" sz="2000">
                          <a:latin typeface="Times New Roman" pitchFamily="18" charset="0"/>
                          <a:cs typeface="Times New Roman" pitchFamily="18" charset="0"/>
                        </a:rPr>
                        <a:t>8 GB</a:t>
                      </a:r>
                    </a:p>
                  </a:txBody>
                  <a:tcPr/>
                </a:tc>
                <a:extLst>
                  <a:ext uri="{0D108BD9-81ED-4DB2-BD59-A6C34878D82A}">
                    <a16:rowId xmlns:a16="http://schemas.microsoft.com/office/drawing/2014/main" val="10001"/>
                  </a:ext>
                </a:extLst>
              </a:tr>
              <a:tr h="726440">
                <a:tc>
                  <a:txBody>
                    <a:bodyPr/>
                    <a:lstStyle/>
                    <a:p>
                      <a:pPr algn="ctr">
                        <a:lnSpc>
                          <a:spcPct val="150000"/>
                        </a:lnSpc>
                      </a:pPr>
                      <a:r>
                        <a:rPr lang="en-US" sz="2000" b="1">
                          <a:latin typeface="Times New Roman" pitchFamily="18" charset="0"/>
                          <a:cs typeface="Times New Roman" pitchFamily="18" charset="0"/>
                        </a:rPr>
                        <a:t>Free Hard disk space </a:t>
                      </a:r>
                    </a:p>
                  </a:txBody>
                  <a:tcPr/>
                </a:tc>
                <a:tc>
                  <a:txBody>
                    <a:bodyPr/>
                    <a:lstStyle/>
                    <a:p>
                      <a:pPr algn="ctr">
                        <a:lnSpc>
                          <a:spcPct val="150000"/>
                        </a:lnSpc>
                      </a:pPr>
                      <a:r>
                        <a:rPr lang="en-US" sz="2000">
                          <a:latin typeface="Times New Roman" pitchFamily="18" charset="0"/>
                          <a:cs typeface="Times New Roman" pitchFamily="18" charset="0"/>
                        </a:rPr>
                        <a:t>40 GB</a:t>
                      </a:r>
                    </a:p>
                  </a:txBody>
                  <a:tcPr/>
                </a:tc>
                <a:extLst>
                  <a:ext uri="{0D108BD9-81ED-4DB2-BD59-A6C34878D82A}">
                    <a16:rowId xmlns:a16="http://schemas.microsoft.com/office/drawing/2014/main" val="10002"/>
                  </a:ext>
                </a:extLst>
              </a:tr>
            </a:tbl>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b">
            <a:noAutofit/>
          </a:bodyPr>
          <a:lstStyle/>
          <a:p>
            <a:r>
              <a:rPr lang="en-US" sz="4000" b="1">
                <a:latin typeface="Times New Roman"/>
                <a:cs typeface="Times New Roman"/>
              </a:rPr>
              <a:t>3.SOFTWARE REQUIRMENT</a:t>
            </a:r>
          </a:p>
        </p:txBody>
      </p:sp>
      <p:graphicFrame>
        <p:nvGraphicFramePr>
          <p:cNvPr id="3" name="Table 2"/>
          <p:cNvGraphicFramePr>
            <a:graphicFrameLocks noGrp="1"/>
          </p:cNvGraphicFramePr>
          <p:nvPr>
            <p:extLst>
              <p:ext uri="{D42A27DB-BD31-4B8C-83A1-F6EECF244321}">
                <p14:modId xmlns:p14="http://schemas.microsoft.com/office/powerpoint/2010/main" val="1846425724"/>
              </p:ext>
            </p:extLst>
          </p:nvPr>
        </p:nvGraphicFramePr>
        <p:xfrm>
          <a:off x="1509622" y="1729309"/>
          <a:ext cx="6095998" cy="4450080"/>
        </p:xfrm>
        <a:graphic>
          <a:graphicData uri="http://schemas.openxmlformats.org/drawingml/2006/table">
            <a:tbl>
              <a:tblPr firstRow="1" bandRow="1">
                <a:tableStyleId>{5940675A-B579-460E-94D1-54222C63F5DA}</a:tableStyleId>
              </a:tblPr>
              <a:tblGrid>
                <a:gridCol w="3079750">
                  <a:extLst>
                    <a:ext uri="{9D8B030D-6E8A-4147-A177-3AD203B41FA5}">
                      <a16:colId xmlns:a16="http://schemas.microsoft.com/office/drawing/2014/main" val="20000"/>
                    </a:ext>
                  </a:extLst>
                </a:gridCol>
                <a:gridCol w="3016248">
                  <a:extLst>
                    <a:ext uri="{9D8B030D-6E8A-4147-A177-3AD203B41FA5}">
                      <a16:colId xmlns:a16="http://schemas.microsoft.com/office/drawing/2014/main" val="20001"/>
                    </a:ext>
                  </a:extLst>
                </a:gridCol>
              </a:tblGrid>
              <a:tr h="370840">
                <a:tc>
                  <a:txBody>
                    <a:bodyPr/>
                    <a:lstStyle/>
                    <a:p>
                      <a:pPr algn="ctr">
                        <a:lnSpc>
                          <a:spcPct val="150000"/>
                        </a:lnSpc>
                      </a:pPr>
                      <a:r>
                        <a:rPr lang="en-US" sz="2000" b="1" dirty="0">
                          <a:latin typeface="Times New Roman"/>
                          <a:cs typeface="Times New Roman"/>
                        </a:rPr>
                        <a:t>Operating System</a:t>
                      </a:r>
                      <a:endParaRPr lang="en-US" sz="2000" b="1" dirty="0">
                        <a:latin typeface="Times New Roman" pitchFamily="18" charset="0"/>
                        <a:cs typeface="Times New Roman" pitchFamily="18" charset="0"/>
                      </a:endParaRPr>
                    </a:p>
                  </a:txBody>
                  <a:tcPr anchor="ctr"/>
                </a:tc>
                <a:tc>
                  <a:txBody>
                    <a:bodyPr/>
                    <a:lstStyle/>
                    <a:p>
                      <a:pPr algn="ctr">
                        <a:lnSpc>
                          <a:spcPct val="100000"/>
                        </a:lnSpc>
                        <a:spcBef>
                          <a:spcPts val="600"/>
                        </a:spcBef>
                        <a:spcAft>
                          <a:spcPts val="600"/>
                        </a:spcAft>
                      </a:pPr>
                      <a:r>
                        <a:rPr lang="en-US" sz="2000" dirty="0">
                          <a:latin typeface="Times New Roman"/>
                          <a:cs typeface="Times New Roman"/>
                        </a:rPr>
                        <a:t>Android</a:t>
                      </a:r>
                    </a:p>
                    <a:p>
                      <a:pPr algn="ctr">
                        <a:lnSpc>
                          <a:spcPct val="100000"/>
                        </a:lnSpc>
                        <a:spcBef>
                          <a:spcPts val="600"/>
                        </a:spcBef>
                        <a:spcAft>
                          <a:spcPts val="600"/>
                        </a:spcAft>
                      </a:pPr>
                      <a:r>
                        <a:rPr lang="en-US" sz="2000" dirty="0">
                          <a:latin typeface="Times New Roman"/>
                          <a:cs typeface="Times New Roman"/>
                        </a:rPr>
                        <a:t>Linux </a:t>
                      </a:r>
                    </a:p>
                    <a:p>
                      <a:pPr algn="ctr">
                        <a:lnSpc>
                          <a:spcPct val="100000"/>
                        </a:lnSpc>
                        <a:spcBef>
                          <a:spcPts val="600"/>
                        </a:spcBef>
                        <a:spcAft>
                          <a:spcPts val="600"/>
                        </a:spcAft>
                      </a:pPr>
                      <a:r>
                        <a:rPr lang="en-US" sz="2000" dirty="0">
                          <a:latin typeface="Times New Roman"/>
                          <a:cs typeface="Times New Roman"/>
                        </a:rPr>
                        <a:t>Window</a:t>
                      </a:r>
                    </a:p>
                  </a:txBody>
                  <a:tcPr/>
                </a:tc>
                <a:extLst>
                  <a:ext uri="{0D108BD9-81ED-4DB2-BD59-A6C34878D82A}">
                    <a16:rowId xmlns:a16="http://schemas.microsoft.com/office/drawing/2014/main" val="10000"/>
                  </a:ext>
                </a:extLst>
              </a:tr>
              <a:tr h="370840">
                <a:tc>
                  <a:txBody>
                    <a:bodyPr/>
                    <a:lstStyle/>
                    <a:p>
                      <a:pPr algn="ctr">
                        <a:lnSpc>
                          <a:spcPct val="100000"/>
                        </a:lnSpc>
                      </a:pPr>
                      <a:r>
                        <a:rPr lang="en-US" sz="2000" b="1" dirty="0">
                          <a:latin typeface="Times New Roman"/>
                          <a:cs typeface="Times New Roman"/>
                        </a:rPr>
                        <a:t>Tools</a:t>
                      </a:r>
                      <a:endParaRPr lang="en-US" sz="2000" b="1" dirty="0">
                        <a:latin typeface="Times New Roman" pitchFamily="18" charset="0"/>
                        <a:cs typeface="Times New Roman" pitchFamily="18" charset="0"/>
                      </a:endParaRPr>
                    </a:p>
                  </a:txBody>
                  <a:tcPr anchor="ctr"/>
                </a:tc>
                <a:tc>
                  <a:txBody>
                    <a:bodyPr/>
                    <a:lstStyle/>
                    <a:p>
                      <a:pPr algn="ctr">
                        <a:lnSpc>
                          <a:spcPct val="100000"/>
                        </a:lnSpc>
                        <a:spcBef>
                          <a:spcPts val="600"/>
                        </a:spcBef>
                        <a:spcAft>
                          <a:spcPts val="600"/>
                        </a:spcAft>
                      </a:pPr>
                      <a:r>
                        <a:rPr lang="en-US" sz="2000" dirty="0">
                          <a:latin typeface="Times New Roman"/>
                          <a:cs typeface="Times New Roman"/>
                        </a:rPr>
                        <a:t>APKTool, </a:t>
                      </a:r>
                      <a:endParaRPr lang="en-US" sz="2000" dirty="0">
                        <a:latin typeface="Times New Roman" pitchFamily="18" charset="0"/>
                        <a:cs typeface="Times New Roman" pitchFamily="18" charset="0"/>
                      </a:endParaRPr>
                    </a:p>
                    <a:p>
                      <a:pPr algn="ctr">
                        <a:lnSpc>
                          <a:spcPct val="100000"/>
                        </a:lnSpc>
                        <a:spcBef>
                          <a:spcPts val="600"/>
                        </a:spcBef>
                        <a:spcAft>
                          <a:spcPts val="600"/>
                        </a:spcAft>
                      </a:pPr>
                      <a:r>
                        <a:rPr lang="en-US" sz="2000" dirty="0">
                          <a:latin typeface="Times New Roman"/>
                          <a:cs typeface="Times New Roman"/>
                        </a:rPr>
                        <a:t>Dex2jar, </a:t>
                      </a:r>
                    </a:p>
                    <a:p>
                      <a:pPr algn="ctr">
                        <a:lnSpc>
                          <a:spcPct val="100000"/>
                        </a:lnSpc>
                        <a:spcBef>
                          <a:spcPts val="600"/>
                        </a:spcBef>
                        <a:spcAft>
                          <a:spcPts val="600"/>
                        </a:spcAft>
                      </a:pPr>
                      <a:r>
                        <a:rPr lang="en-US" sz="2000" dirty="0">
                          <a:latin typeface="Times New Roman"/>
                          <a:cs typeface="Times New Roman"/>
                        </a:rPr>
                        <a:t>Burp-suite, </a:t>
                      </a:r>
                    </a:p>
                    <a:p>
                      <a:pPr algn="ctr">
                        <a:lnSpc>
                          <a:spcPct val="100000"/>
                        </a:lnSpc>
                        <a:spcBef>
                          <a:spcPts val="600"/>
                        </a:spcBef>
                        <a:spcAft>
                          <a:spcPts val="600"/>
                        </a:spcAft>
                      </a:pPr>
                      <a:r>
                        <a:rPr lang="en-US" sz="2000" dirty="0">
                          <a:latin typeface="Times New Roman"/>
                          <a:cs typeface="Times New Roman"/>
                        </a:rPr>
                        <a:t>SQLMap, </a:t>
                      </a:r>
                    </a:p>
                    <a:p>
                      <a:pPr lvl="0" algn="ctr">
                        <a:lnSpc>
                          <a:spcPct val="100000"/>
                        </a:lnSpc>
                        <a:spcBef>
                          <a:spcPts val="600"/>
                        </a:spcBef>
                        <a:spcAft>
                          <a:spcPts val="600"/>
                        </a:spcAft>
                        <a:buNone/>
                      </a:pPr>
                      <a:r>
                        <a:rPr lang="en-US" sz="2000" b="0" i="0" u="none" strike="noStrike" noProof="0" dirty="0">
                          <a:solidFill>
                            <a:srgbClr val="000000"/>
                          </a:solidFill>
                          <a:latin typeface="Times New Roman"/>
                        </a:rPr>
                        <a:t>Hping3</a:t>
                      </a:r>
                    </a:p>
                    <a:p>
                      <a:pPr lvl="0" algn="ctr">
                        <a:lnSpc>
                          <a:spcPct val="100000"/>
                        </a:lnSpc>
                        <a:spcBef>
                          <a:spcPts val="600"/>
                        </a:spcBef>
                        <a:spcAft>
                          <a:spcPts val="600"/>
                        </a:spcAft>
                        <a:buNone/>
                      </a:pPr>
                      <a:r>
                        <a:rPr lang="en-US" sz="2000" b="0" i="0" u="none" strike="noStrike" noProof="0" dirty="0">
                          <a:solidFill>
                            <a:srgbClr val="000000"/>
                          </a:solidFill>
                          <a:latin typeface="Times New Roman"/>
                        </a:rPr>
                        <a:t>Jd-Gui</a:t>
                      </a:r>
                    </a:p>
                    <a:p>
                      <a:pPr lvl="0" algn="ctr">
                        <a:lnSpc>
                          <a:spcPct val="100000"/>
                        </a:lnSpc>
                        <a:spcBef>
                          <a:spcPts val="600"/>
                        </a:spcBef>
                        <a:spcAft>
                          <a:spcPts val="600"/>
                        </a:spcAft>
                        <a:buNone/>
                      </a:pPr>
                      <a:r>
                        <a:rPr lang="en-US" sz="2000" b="0" i="0" u="none" strike="noStrike" noProof="0" dirty="0">
                          <a:solidFill>
                            <a:srgbClr val="000000"/>
                          </a:solidFill>
                          <a:latin typeface="Times New Roman"/>
                        </a:rPr>
                        <a:t>Google Dorks</a:t>
                      </a:r>
                      <a:endParaRPr lang="en-US" b="0" dirty="0"/>
                    </a:p>
                  </a:txBody>
                  <a:tcPr/>
                </a:tc>
                <a:extLst>
                  <a:ext uri="{0D108BD9-81ED-4DB2-BD59-A6C34878D82A}">
                    <a16:rowId xmlns:a16="http://schemas.microsoft.com/office/drawing/2014/main" val="10001"/>
                  </a:ext>
                </a:extLst>
              </a:tr>
            </a:tbl>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b">
            <a:noAutofit/>
          </a:bodyPr>
          <a:lstStyle/>
          <a:p>
            <a:r>
              <a:rPr lang="en-US" sz="4000" b="1">
                <a:latin typeface="Times New Roman"/>
                <a:cs typeface="Times New Roman"/>
              </a:rPr>
              <a:t>4.TOOLS DESCRIPTION</a:t>
            </a:r>
          </a:p>
        </p:txBody>
      </p:sp>
      <p:graphicFrame>
        <p:nvGraphicFramePr>
          <p:cNvPr id="3" name="Table 2"/>
          <p:cNvGraphicFramePr>
            <a:graphicFrameLocks noGrp="1"/>
          </p:cNvGraphicFramePr>
          <p:nvPr>
            <p:extLst>
              <p:ext uri="{D42A27DB-BD31-4B8C-83A1-F6EECF244321}">
                <p14:modId xmlns:p14="http://schemas.microsoft.com/office/powerpoint/2010/main" val="1837380911"/>
              </p:ext>
            </p:extLst>
          </p:nvPr>
        </p:nvGraphicFramePr>
        <p:xfrm>
          <a:off x="310551" y="2018006"/>
          <a:ext cx="8537571" cy="3310320"/>
        </p:xfrm>
        <a:graphic>
          <a:graphicData uri="http://schemas.openxmlformats.org/drawingml/2006/table">
            <a:tbl>
              <a:tblPr firstRow="1" bandRow="1">
                <a:tableStyleId>{5940675A-B579-460E-94D1-54222C63F5DA}</a:tableStyleId>
              </a:tblPr>
              <a:tblGrid>
                <a:gridCol w="1625328">
                  <a:extLst>
                    <a:ext uri="{9D8B030D-6E8A-4147-A177-3AD203B41FA5}">
                      <a16:colId xmlns:a16="http://schemas.microsoft.com/office/drawing/2014/main" val="20000"/>
                    </a:ext>
                  </a:extLst>
                </a:gridCol>
                <a:gridCol w="6912243">
                  <a:extLst>
                    <a:ext uri="{9D8B030D-6E8A-4147-A177-3AD203B41FA5}">
                      <a16:colId xmlns:a16="http://schemas.microsoft.com/office/drawing/2014/main" val="20001"/>
                    </a:ext>
                  </a:extLst>
                </a:gridCol>
              </a:tblGrid>
              <a:tr h="1127760">
                <a:tc>
                  <a:txBody>
                    <a:bodyPr/>
                    <a:lstStyle/>
                    <a:p>
                      <a:pPr>
                        <a:lnSpc>
                          <a:spcPct val="150000"/>
                        </a:lnSpc>
                      </a:pPr>
                      <a:r>
                        <a:rPr lang="en-US" sz="2000" b="1">
                          <a:latin typeface="Times New Roman"/>
                          <a:cs typeface="Times New Roman"/>
                        </a:rPr>
                        <a:t>APKTool</a:t>
                      </a:r>
                    </a:p>
                  </a:txBody>
                  <a:tcPr anchor="ctr"/>
                </a:tc>
                <a:tc>
                  <a:txBody>
                    <a:bodyPr/>
                    <a:lstStyle/>
                    <a:p>
                      <a:pPr>
                        <a:lnSpc>
                          <a:spcPct val="150000"/>
                        </a:lnSpc>
                      </a:pPr>
                      <a:r>
                        <a:rPr lang="en-US" sz="2000">
                          <a:latin typeface="Times New Roman"/>
                          <a:cs typeface="Times New Roman"/>
                        </a:rPr>
                        <a:t>A tool for reverse engineering 3rd party, closed, binary Android apps. It can decode resources to nearly original form and rebuild them after making some modifications. </a:t>
                      </a:r>
                      <a:endParaRPr lang="en-US" sz="200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762000">
                <a:tc>
                  <a:txBody>
                    <a:bodyPr/>
                    <a:lstStyle/>
                    <a:p>
                      <a:pPr>
                        <a:lnSpc>
                          <a:spcPct val="150000"/>
                        </a:lnSpc>
                      </a:pPr>
                      <a:r>
                        <a:rPr lang="en-US" sz="2000" b="1">
                          <a:latin typeface="Times New Roman"/>
                          <a:cs typeface="Times New Roman"/>
                        </a:rPr>
                        <a:t>Dex2jar</a:t>
                      </a:r>
                    </a:p>
                  </a:txBody>
                  <a:tcPr anchor="ctr"/>
                </a:tc>
                <a:tc>
                  <a:txBody>
                    <a:bodyPr/>
                    <a:lstStyle/>
                    <a:p>
                      <a:pPr>
                        <a:lnSpc>
                          <a:spcPct val="150000"/>
                        </a:lnSpc>
                      </a:pPr>
                      <a:r>
                        <a:rPr lang="en-US" sz="2000">
                          <a:latin typeface="Times New Roman"/>
                          <a:cs typeface="Times New Roman"/>
                        </a:rPr>
                        <a:t>Dex2Jar is a freely available tool to work with Android “.</a:t>
                      </a:r>
                      <a:r>
                        <a:rPr lang="en-US" sz="2000" err="1">
                          <a:latin typeface="Times New Roman"/>
                          <a:cs typeface="Times New Roman"/>
                        </a:rPr>
                        <a:t>dex</a:t>
                      </a:r>
                      <a:r>
                        <a:rPr lang="en-US" sz="2000">
                          <a:latin typeface="Times New Roman"/>
                          <a:cs typeface="Times New Roman"/>
                        </a:rPr>
                        <a:t>” and Java “.class” files.</a:t>
                      </a:r>
                    </a:p>
                  </a:txBody>
                  <a:tcPr/>
                </a:tc>
                <a:extLst>
                  <a:ext uri="{0D108BD9-81ED-4DB2-BD59-A6C34878D82A}">
                    <a16:rowId xmlns:a16="http://schemas.microsoft.com/office/drawing/2014/main" val="10001"/>
                  </a:ext>
                </a:extLst>
              </a:tr>
              <a:tr h="762000">
                <a:tc>
                  <a:txBody>
                    <a:bodyPr/>
                    <a:lstStyle/>
                    <a:p>
                      <a:pPr>
                        <a:lnSpc>
                          <a:spcPct val="150000"/>
                        </a:lnSpc>
                      </a:pPr>
                      <a:r>
                        <a:rPr lang="en-US" sz="2000" b="1">
                          <a:latin typeface="Times New Roman"/>
                          <a:cs typeface="Times New Roman"/>
                        </a:rPr>
                        <a:t>Burp-suite </a:t>
                      </a:r>
                      <a:endParaRPr lang="en-US" sz="2000" b="1">
                        <a:latin typeface="Times New Roman" pitchFamily="18" charset="0"/>
                        <a:cs typeface="Times New Roman" pitchFamily="18" charset="0"/>
                      </a:endParaRPr>
                    </a:p>
                  </a:txBody>
                  <a:tcPr anchor="ctr"/>
                </a:tc>
                <a:tc>
                  <a:txBody>
                    <a:bodyPr/>
                    <a:lstStyle/>
                    <a:p>
                      <a:pPr>
                        <a:lnSpc>
                          <a:spcPct val="150000"/>
                        </a:lnSpc>
                      </a:pPr>
                      <a:r>
                        <a:rPr lang="en-US" sz="2000">
                          <a:latin typeface="Times New Roman"/>
                          <a:cs typeface="Times New Roman"/>
                        </a:rPr>
                        <a:t>Burp Suite is an integrated platform for performing security testing of applications.</a:t>
                      </a:r>
                    </a:p>
                  </a:txBody>
                  <a:tcPr/>
                </a:tc>
                <a:extLst>
                  <a:ext uri="{0D108BD9-81ED-4DB2-BD59-A6C34878D82A}">
                    <a16:rowId xmlns:a16="http://schemas.microsoft.com/office/drawing/2014/main" val="10002"/>
                  </a:ext>
                </a:extLst>
              </a:tr>
            </a:tbl>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F2DEEB7-A047-5C6B-6AED-FE98F1BBD7DD}"/>
              </a:ext>
            </a:extLst>
          </p:cNvPr>
          <p:cNvGraphicFramePr>
            <a:graphicFrameLocks noGrp="1"/>
          </p:cNvGraphicFramePr>
          <p:nvPr>
            <p:extLst>
              <p:ext uri="{D42A27DB-BD31-4B8C-83A1-F6EECF244321}">
                <p14:modId xmlns:p14="http://schemas.microsoft.com/office/powerpoint/2010/main" val="1227118846"/>
              </p:ext>
            </p:extLst>
          </p:nvPr>
        </p:nvGraphicFramePr>
        <p:xfrm>
          <a:off x="416943" y="776376"/>
          <a:ext cx="8343419" cy="4718560"/>
        </p:xfrm>
        <a:graphic>
          <a:graphicData uri="http://schemas.openxmlformats.org/drawingml/2006/table">
            <a:tbl>
              <a:tblPr firstRow="1" bandRow="1">
                <a:tableStyleId>{5940675A-B579-460E-94D1-54222C63F5DA}</a:tableStyleId>
              </a:tblPr>
              <a:tblGrid>
                <a:gridCol w="2271184">
                  <a:extLst>
                    <a:ext uri="{9D8B030D-6E8A-4147-A177-3AD203B41FA5}">
                      <a16:colId xmlns:a16="http://schemas.microsoft.com/office/drawing/2014/main" val="20662568"/>
                    </a:ext>
                  </a:extLst>
                </a:gridCol>
                <a:gridCol w="6072235">
                  <a:extLst>
                    <a:ext uri="{9D8B030D-6E8A-4147-A177-3AD203B41FA5}">
                      <a16:colId xmlns:a16="http://schemas.microsoft.com/office/drawing/2014/main" val="3564114923"/>
                    </a:ext>
                  </a:extLst>
                </a:gridCol>
              </a:tblGrid>
              <a:tr h="370840">
                <a:tc>
                  <a:txBody>
                    <a:bodyPr/>
                    <a:lstStyle/>
                    <a:p>
                      <a:pPr lvl="0">
                        <a:lnSpc>
                          <a:spcPct val="150000"/>
                        </a:lnSpc>
                        <a:buNone/>
                      </a:pPr>
                      <a:r>
                        <a:rPr lang="en-US" sz="2000" b="1" i="0" u="none" strike="noStrike" noProof="0" dirty="0">
                          <a:latin typeface="Times New Roman"/>
                        </a:rPr>
                        <a:t>Jd-Gui</a:t>
                      </a:r>
                      <a:endParaRPr lang="en-US" sz="2000" b="1" dirty="0">
                        <a:latin typeface="Times New Roman"/>
                      </a:endParaRPr>
                    </a:p>
                  </a:txBody>
                  <a:tcPr anchor="ctr"/>
                </a:tc>
                <a:tc>
                  <a:txBody>
                    <a:bodyPr/>
                    <a:lstStyle/>
                    <a:p>
                      <a:pPr lvl="0" algn="just">
                        <a:lnSpc>
                          <a:spcPct val="150000"/>
                        </a:lnSpc>
                        <a:buNone/>
                      </a:pPr>
                      <a:r>
                        <a:rPr lang="en-US" sz="2000" b="0" i="0" u="none" strike="noStrike" noProof="0" dirty="0">
                          <a:latin typeface="Times New Roman"/>
                        </a:rPr>
                        <a:t>JD-GUI is a standalone graphical utility that displays Java source codes of “.class” files.</a:t>
                      </a:r>
                      <a:endParaRPr lang="en-US" sz="2000" dirty="0">
                        <a:latin typeface="Times New Roman"/>
                      </a:endParaRPr>
                    </a:p>
                  </a:txBody>
                  <a:tcPr/>
                </a:tc>
                <a:extLst>
                  <a:ext uri="{0D108BD9-81ED-4DB2-BD59-A6C34878D82A}">
                    <a16:rowId xmlns:a16="http://schemas.microsoft.com/office/drawing/2014/main" val="4002972211"/>
                  </a:ext>
                </a:extLst>
              </a:tr>
              <a:tr h="370840">
                <a:tc>
                  <a:txBody>
                    <a:bodyPr/>
                    <a:lstStyle/>
                    <a:p>
                      <a:pPr lvl="0">
                        <a:lnSpc>
                          <a:spcPct val="150000"/>
                        </a:lnSpc>
                        <a:buNone/>
                      </a:pPr>
                      <a:r>
                        <a:rPr lang="en-US" sz="2000" b="1" i="0" u="none" strike="noStrike" noProof="0" dirty="0">
                          <a:latin typeface="Times New Roman"/>
                        </a:rPr>
                        <a:t>Hping3</a:t>
                      </a:r>
                      <a:endParaRPr lang="en-US" sz="2000" b="1" dirty="0">
                        <a:latin typeface="Times New Roman"/>
                      </a:endParaRPr>
                    </a:p>
                  </a:txBody>
                  <a:tcPr anchor="ctr"/>
                </a:tc>
                <a:tc>
                  <a:txBody>
                    <a:bodyPr/>
                    <a:lstStyle/>
                    <a:p>
                      <a:pPr lvl="0" algn="just">
                        <a:lnSpc>
                          <a:spcPct val="150000"/>
                        </a:lnSpc>
                        <a:buNone/>
                      </a:pPr>
                      <a:r>
                        <a:rPr lang="en-US" sz="2000" b="0" i="0" u="none" strike="noStrike" noProof="0" dirty="0">
                          <a:latin typeface="Times New Roman"/>
                        </a:rPr>
                        <a:t>hping3 is a network tool able to send custom ICMP/UDP/TCP packets and to display target replies like ping does with ICMP replies.</a:t>
                      </a:r>
                      <a:endParaRPr lang="en-US" sz="2000" dirty="0">
                        <a:latin typeface="Times New Roman"/>
                      </a:endParaRPr>
                    </a:p>
                  </a:txBody>
                  <a:tcPr/>
                </a:tc>
                <a:extLst>
                  <a:ext uri="{0D108BD9-81ED-4DB2-BD59-A6C34878D82A}">
                    <a16:rowId xmlns:a16="http://schemas.microsoft.com/office/drawing/2014/main" val="1976979647"/>
                  </a:ext>
                </a:extLst>
              </a:tr>
              <a:tr h="370840">
                <a:tc>
                  <a:txBody>
                    <a:bodyPr/>
                    <a:lstStyle/>
                    <a:p>
                      <a:pPr lvl="0">
                        <a:lnSpc>
                          <a:spcPct val="150000"/>
                        </a:lnSpc>
                        <a:buNone/>
                      </a:pPr>
                      <a:r>
                        <a:rPr lang="en-US" sz="2000" b="1" i="0" u="none" strike="noStrike" noProof="0" dirty="0">
                          <a:latin typeface="Times New Roman"/>
                        </a:rPr>
                        <a:t>Google Dorks</a:t>
                      </a:r>
                      <a:endParaRPr lang="en-US" sz="2000" b="1" dirty="0">
                        <a:latin typeface="Times New Roman"/>
                      </a:endParaRPr>
                    </a:p>
                  </a:txBody>
                  <a:tcPr anchor="ctr"/>
                </a:tc>
                <a:tc>
                  <a:txBody>
                    <a:bodyPr/>
                    <a:lstStyle/>
                    <a:p>
                      <a:pPr lvl="0" algn="just">
                        <a:lnSpc>
                          <a:spcPct val="150000"/>
                        </a:lnSpc>
                        <a:buNone/>
                      </a:pPr>
                      <a:r>
                        <a:rPr lang="en-US" sz="2000" b="0" i="0" u="none" strike="noStrike" noProof="0" dirty="0">
                          <a:latin typeface="Times New Roman"/>
                        </a:rPr>
                        <a:t>Google </a:t>
                      </a:r>
                      <a:r>
                        <a:rPr lang="en-US" sz="2000" b="0" i="0" u="none" strike="noStrike" noProof="0" dirty="0" err="1">
                          <a:latin typeface="Times New Roman"/>
                        </a:rPr>
                        <a:t>dorking</a:t>
                      </a:r>
                      <a:r>
                        <a:rPr lang="en-US" sz="2000" b="0" i="0" u="none" strike="noStrike" noProof="0" dirty="0">
                          <a:latin typeface="Times New Roman"/>
                        </a:rPr>
                        <a:t> is used to find hidden information that is</a:t>
                      </a:r>
                      <a:br>
                        <a:rPr lang="en-US" sz="2000" b="0" i="0" u="none" strike="noStrike" noProof="0" dirty="0">
                          <a:latin typeface="Times New Roman"/>
                        </a:rPr>
                      </a:br>
                      <a:r>
                        <a:rPr lang="en-US" sz="2000" b="0" i="0" u="none" strike="noStrike" noProof="0" dirty="0">
                          <a:latin typeface="Times New Roman"/>
                        </a:rPr>
                        <a:t>otherwise inaccessible through a normal Google search.</a:t>
                      </a:r>
                      <a:endParaRPr lang="en-US" sz="2000" dirty="0">
                        <a:latin typeface="Times New Roman"/>
                      </a:endParaRPr>
                    </a:p>
                  </a:txBody>
                  <a:tcPr/>
                </a:tc>
                <a:extLst>
                  <a:ext uri="{0D108BD9-81ED-4DB2-BD59-A6C34878D82A}">
                    <a16:rowId xmlns:a16="http://schemas.microsoft.com/office/drawing/2014/main" val="2521400923"/>
                  </a:ext>
                </a:extLst>
              </a:tr>
              <a:tr h="370840">
                <a:tc>
                  <a:txBody>
                    <a:bodyPr/>
                    <a:lstStyle/>
                    <a:p>
                      <a:pPr lvl="0">
                        <a:lnSpc>
                          <a:spcPct val="150000"/>
                        </a:lnSpc>
                        <a:buNone/>
                      </a:pPr>
                      <a:r>
                        <a:rPr lang="en-US" sz="2000" b="1" i="0" u="none" strike="noStrike" noProof="0" dirty="0">
                          <a:latin typeface="Times New Roman"/>
                        </a:rPr>
                        <a:t>SQL map</a:t>
                      </a:r>
                      <a:endParaRPr lang="en-US" sz="2000" b="1" dirty="0">
                        <a:latin typeface="Times New Roman"/>
                      </a:endParaRPr>
                    </a:p>
                  </a:txBody>
                  <a:tcPr anchor="ctr"/>
                </a:tc>
                <a:tc>
                  <a:txBody>
                    <a:bodyPr/>
                    <a:lstStyle/>
                    <a:p>
                      <a:pPr lvl="0" algn="just">
                        <a:lnSpc>
                          <a:spcPct val="150000"/>
                        </a:lnSpc>
                        <a:buNone/>
                      </a:pPr>
                      <a:r>
                        <a:rPr lang="en-US" sz="2000" b="0" i="0" u="none" strike="noStrike" noProof="0" dirty="0">
                          <a:latin typeface="Times New Roman"/>
                        </a:rPr>
                        <a:t>SQL Map is an open-source penetration testing tool that</a:t>
                      </a:r>
                      <a:br>
                        <a:rPr lang="en-US" sz="2000" b="0" i="0" u="none" strike="noStrike" noProof="0" dirty="0">
                          <a:latin typeface="Times New Roman"/>
                        </a:rPr>
                      </a:br>
                      <a:r>
                        <a:rPr lang="en-US" sz="2000" b="0" i="0" u="none" strike="noStrike" noProof="0" dirty="0">
                          <a:latin typeface="Times New Roman"/>
                        </a:rPr>
                        <a:t>automates the process of detecting and exploiting SQL injection flaws and taking over of database servers.</a:t>
                      </a:r>
                      <a:endParaRPr lang="en-US" sz="2000" dirty="0">
                        <a:latin typeface="Times New Roman"/>
                      </a:endParaRPr>
                    </a:p>
                  </a:txBody>
                  <a:tcPr/>
                </a:tc>
                <a:extLst>
                  <a:ext uri="{0D108BD9-81ED-4DB2-BD59-A6C34878D82A}">
                    <a16:rowId xmlns:a16="http://schemas.microsoft.com/office/drawing/2014/main" val="1495441357"/>
                  </a:ext>
                </a:extLst>
              </a:tr>
            </a:tbl>
          </a:graphicData>
        </a:graphic>
      </p:graphicFrame>
    </p:spTree>
    <p:extLst>
      <p:ext uri="{BB962C8B-B14F-4D97-AF65-F5344CB8AC3E}">
        <p14:creationId xmlns:p14="http://schemas.microsoft.com/office/powerpoint/2010/main" val="9461322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3124200"/>
            <a:ext cx="8839200" cy="1752600"/>
          </a:xfrm>
        </p:spPr>
        <p:txBody>
          <a:bodyPr>
            <a:noAutofit/>
          </a:bodyPr>
          <a:lstStyle/>
          <a:p>
            <a:r>
              <a:rPr lang="en-US" sz="6000" b="1">
                <a:latin typeface="Times New Roman" pitchFamily="18" charset="0"/>
                <a:cs typeface="Times New Roman" pitchFamily="18" charset="0"/>
              </a:rPr>
              <a:t>FUNCTIONAL SPECIFICATION </a:t>
            </a:r>
          </a:p>
        </p:txBody>
      </p:sp>
      <p:pic>
        <p:nvPicPr>
          <p:cNvPr id="5" name="Picture 4" descr="dcs logo.png"/>
          <p:cNvPicPr>
            <a:picLocks noChangeAspect="1"/>
          </p:cNvPicPr>
          <p:nvPr/>
        </p:nvPicPr>
        <p:blipFill>
          <a:blip r:embed="rId2" cstate="print"/>
          <a:stretch>
            <a:fillRect/>
          </a:stretch>
        </p:blipFill>
        <p:spPr>
          <a:xfrm>
            <a:off x="1752600" y="762000"/>
            <a:ext cx="5105400" cy="89535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00173CF-5BD3-4684-60C0-99A7E62F2B50}"/>
              </a:ext>
            </a:extLst>
          </p:cNvPr>
          <p:cNvGraphicFramePr>
            <a:graphicFrameLocks noGrp="1"/>
          </p:cNvGraphicFramePr>
          <p:nvPr>
            <p:extLst>
              <p:ext uri="{D42A27DB-BD31-4B8C-83A1-F6EECF244321}">
                <p14:modId xmlns:p14="http://schemas.microsoft.com/office/powerpoint/2010/main" val="3427132005"/>
              </p:ext>
            </p:extLst>
          </p:nvPr>
        </p:nvGraphicFramePr>
        <p:xfrm>
          <a:off x="690113" y="330680"/>
          <a:ext cx="7787712" cy="5900132"/>
        </p:xfrm>
        <a:graphic>
          <a:graphicData uri="http://schemas.openxmlformats.org/drawingml/2006/table">
            <a:tbl>
              <a:tblPr firstRow="1" bandRow="1">
                <a:tableStyleId>{BC89EF96-8CEA-46FF-86C4-4CE0E7609802}</a:tableStyleId>
              </a:tblPr>
              <a:tblGrid>
                <a:gridCol w="1207859">
                  <a:extLst>
                    <a:ext uri="{9D8B030D-6E8A-4147-A177-3AD203B41FA5}">
                      <a16:colId xmlns:a16="http://schemas.microsoft.com/office/drawing/2014/main" val="2781513455"/>
                    </a:ext>
                  </a:extLst>
                </a:gridCol>
                <a:gridCol w="4960279">
                  <a:extLst>
                    <a:ext uri="{9D8B030D-6E8A-4147-A177-3AD203B41FA5}">
                      <a16:colId xmlns:a16="http://schemas.microsoft.com/office/drawing/2014/main" val="2090897821"/>
                    </a:ext>
                  </a:extLst>
                </a:gridCol>
                <a:gridCol w="1619574">
                  <a:extLst>
                    <a:ext uri="{9D8B030D-6E8A-4147-A177-3AD203B41FA5}">
                      <a16:colId xmlns:a16="http://schemas.microsoft.com/office/drawing/2014/main" val="775940345"/>
                    </a:ext>
                  </a:extLst>
                </a:gridCol>
              </a:tblGrid>
              <a:tr h="421438">
                <a:tc>
                  <a:txBody>
                    <a:bodyPr/>
                    <a:lstStyle/>
                    <a:p>
                      <a:pPr algn="ctr"/>
                      <a:r>
                        <a:rPr lang="en-US" sz="2000" b="1">
                          <a:latin typeface="Times New Roman"/>
                        </a:rPr>
                        <a:t>Sr. No.</a:t>
                      </a:r>
                    </a:p>
                  </a:txBody>
                  <a:tcPr anchor="ctr"/>
                </a:tc>
                <a:tc>
                  <a:txBody>
                    <a:bodyPr/>
                    <a:lstStyle/>
                    <a:p>
                      <a:pPr lvl="0" algn="ctr">
                        <a:buNone/>
                      </a:pPr>
                      <a:r>
                        <a:rPr lang="en-US" sz="2000" b="1" i="0" u="none" strike="noStrike" noProof="0">
                          <a:latin typeface="Times New Roman"/>
                        </a:rPr>
                        <a:t>Vulnerability Name</a:t>
                      </a:r>
                      <a:endParaRPr lang="en-US" sz="2000" b="1">
                        <a:latin typeface="Times New Roman"/>
                      </a:endParaRPr>
                    </a:p>
                  </a:txBody>
                  <a:tcPr anchor="ctr"/>
                </a:tc>
                <a:tc>
                  <a:txBody>
                    <a:bodyPr/>
                    <a:lstStyle/>
                    <a:p>
                      <a:pPr lvl="0" algn="ctr">
                        <a:buNone/>
                      </a:pPr>
                      <a:r>
                        <a:rPr lang="en-US" sz="2000" b="1" i="0" u="none" strike="noStrike" noProof="0">
                          <a:latin typeface="Times New Roman"/>
                        </a:rPr>
                        <a:t>Severity</a:t>
                      </a:r>
                      <a:endParaRPr lang="en-US" sz="2000" b="1">
                        <a:latin typeface="Times New Roman"/>
                      </a:endParaRPr>
                    </a:p>
                  </a:txBody>
                  <a:tcPr anchor="ctr"/>
                </a:tc>
                <a:extLst>
                  <a:ext uri="{0D108BD9-81ED-4DB2-BD59-A6C34878D82A}">
                    <a16:rowId xmlns:a16="http://schemas.microsoft.com/office/drawing/2014/main" val="1353727010"/>
                  </a:ext>
                </a:extLst>
              </a:tr>
              <a:tr h="421438">
                <a:tc>
                  <a:txBody>
                    <a:bodyPr/>
                    <a:lstStyle/>
                    <a:p>
                      <a:pPr algn="ctr"/>
                      <a:r>
                        <a:rPr lang="en-US" sz="1400">
                          <a:latin typeface="Times New Roman"/>
                        </a:rPr>
                        <a:t>01</a:t>
                      </a:r>
                    </a:p>
                  </a:txBody>
                  <a:tcPr anchor="ctr"/>
                </a:tc>
                <a:tc>
                  <a:txBody>
                    <a:bodyPr/>
                    <a:lstStyle/>
                    <a:p>
                      <a:pPr lvl="0" algn="l">
                        <a:buNone/>
                      </a:pPr>
                      <a:r>
                        <a:rPr lang="en-US" sz="1400" b="0" i="0" u="none" strike="noStrike" noProof="0">
                          <a:latin typeface="Times New Roman"/>
                        </a:rPr>
                        <a:t>Insecure Database Storage in Android (Reverse Engineering)</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CRITICAL</a:t>
                      </a:r>
                      <a:endParaRPr lang="en-US" sz="1400" b="1">
                        <a:solidFill>
                          <a:schemeClr val="tx1"/>
                        </a:solidFill>
                        <a:latin typeface="Times New Roman"/>
                      </a:endParaRPr>
                    </a:p>
                  </a:txBody>
                  <a:tcPr anchor="ctr">
                    <a:solidFill>
                      <a:srgbClr val="C00000"/>
                    </a:solidFill>
                  </a:tcPr>
                </a:tc>
                <a:extLst>
                  <a:ext uri="{0D108BD9-81ED-4DB2-BD59-A6C34878D82A}">
                    <a16:rowId xmlns:a16="http://schemas.microsoft.com/office/drawing/2014/main" val="1662224934"/>
                  </a:ext>
                </a:extLst>
              </a:tr>
              <a:tr h="421438">
                <a:tc>
                  <a:txBody>
                    <a:bodyPr/>
                    <a:lstStyle/>
                    <a:p>
                      <a:pPr algn="ctr"/>
                      <a:r>
                        <a:rPr lang="en-US" sz="1400">
                          <a:latin typeface="Times New Roman"/>
                        </a:rPr>
                        <a:t>02</a:t>
                      </a:r>
                    </a:p>
                  </a:txBody>
                  <a:tcPr anchor="ctr"/>
                </a:tc>
                <a:tc>
                  <a:txBody>
                    <a:bodyPr/>
                    <a:lstStyle/>
                    <a:p>
                      <a:pPr lvl="0" algn="l">
                        <a:buNone/>
                      </a:pPr>
                      <a:r>
                        <a:rPr lang="en-US" sz="1400" b="0" i="0" u="none" strike="noStrike" noProof="0">
                          <a:latin typeface="Times New Roman"/>
                        </a:rPr>
                        <a:t>OTP Bypassing (Brute Force)</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HIGH</a:t>
                      </a:r>
                      <a:endParaRPr lang="en-US" sz="1400" b="1">
                        <a:solidFill>
                          <a:schemeClr val="tx1"/>
                        </a:solidFill>
                        <a:latin typeface="Times New Roman"/>
                      </a:endParaRPr>
                    </a:p>
                  </a:txBody>
                  <a:tcPr anchor="ctr">
                    <a:solidFill>
                      <a:srgbClr val="FF0000"/>
                    </a:solidFill>
                  </a:tcPr>
                </a:tc>
                <a:extLst>
                  <a:ext uri="{0D108BD9-81ED-4DB2-BD59-A6C34878D82A}">
                    <a16:rowId xmlns:a16="http://schemas.microsoft.com/office/drawing/2014/main" val="3899940714"/>
                  </a:ext>
                </a:extLst>
              </a:tr>
              <a:tr h="421438">
                <a:tc>
                  <a:txBody>
                    <a:bodyPr/>
                    <a:lstStyle/>
                    <a:p>
                      <a:pPr algn="ctr"/>
                      <a:r>
                        <a:rPr lang="en-US" sz="1400">
                          <a:latin typeface="Times New Roman"/>
                        </a:rPr>
                        <a:t>03</a:t>
                      </a:r>
                    </a:p>
                  </a:txBody>
                  <a:tcPr anchor="ctr"/>
                </a:tc>
                <a:tc>
                  <a:txBody>
                    <a:bodyPr/>
                    <a:lstStyle/>
                    <a:p>
                      <a:pPr lvl="0" algn="l">
                        <a:buNone/>
                      </a:pPr>
                      <a:r>
                        <a:rPr lang="en-US" sz="1400" b="0" i="0" u="none" strike="noStrike" noProof="0">
                          <a:latin typeface="Times New Roman"/>
                        </a:rPr>
                        <a:t>SQL Injection</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HIGH</a:t>
                      </a:r>
                      <a:endParaRPr lang="en-US" sz="1400" b="1">
                        <a:solidFill>
                          <a:schemeClr val="tx1"/>
                        </a:solidFill>
                        <a:latin typeface="Times New Roman"/>
                      </a:endParaRPr>
                    </a:p>
                  </a:txBody>
                  <a:tcPr anchor="ctr">
                    <a:solidFill>
                      <a:srgbClr val="FF0000"/>
                    </a:solidFill>
                  </a:tcPr>
                </a:tc>
                <a:extLst>
                  <a:ext uri="{0D108BD9-81ED-4DB2-BD59-A6C34878D82A}">
                    <a16:rowId xmlns:a16="http://schemas.microsoft.com/office/drawing/2014/main" val="3865314694"/>
                  </a:ext>
                </a:extLst>
              </a:tr>
              <a:tr h="421438">
                <a:tc>
                  <a:txBody>
                    <a:bodyPr/>
                    <a:lstStyle/>
                    <a:p>
                      <a:pPr algn="ctr"/>
                      <a:r>
                        <a:rPr lang="en-US" sz="1400">
                          <a:latin typeface="Times New Roman"/>
                        </a:rPr>
                        <a:t>04</a:t>
                      </a:r>
                    </a:p>
                  </a:txBody>
                  <a:tcPr anchor="ctr"/>
                </a:tc>
                <a:tc>
                  <a:txBody>
                    <a:bodyPr/>
                    <a:lstStyle/>
                    <a:p>
                      <a:pPr lvl="0" algn="l">
                        <a:buNone/>
                      </a:pPr>
                      <a:r>
                        <a:rPr lang="en-US" sz="1400" b="0" i="0" u="none" strike="noStrike" noProof="0">
                          <a:latin typeface="Times New Roman"/>
                        </a:rPr>
                        <a:t>Cleartext Transmission of Sensitive Information</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HIGH</a:t>
                      </a:r>
                      <a:endParaRPr lang="en-US" sz="1400" b="1">
                        <a:solidFill>
                          <a:schemeClr val="tx1"/>
                        </a:solidFill>
                        <a:latin typeface="Times New Roman"/>
                      </a:endParaRPr>
                    </a:p>
                  </a:txBody>
                  <a:tcPr anchor="ctr">
                    <a:solidFill>
                      <a:srgbClr val="FF0000"/>
                    </a:solidFill>
                  </a:tcPr>
                </a:tc>
                <a:extLst>
                  <a:ext uri="{0D108BD9-81ED-4DB2-BD59-A6C34878D82A}">
                    <a16:rowId xmlns:a16="http://schemas.microsoft.com/office/drawing/2014/main" val="1825947632"/>
                  </a:ext>
                </a:extLst>
              </a:tr>
              <a:tr h="421438">
                <a:tc>
                  <a:txBody>
                    <a:bodyPr/>
                    <a:lstStyle/>
                    <a:p>
                      <a:pPr algn="ctr"/>
                      <a:r>
                        <a:rPr lang="en-US" sz="1400">
                          <a:latin typeface="Times New Roman"/>
                        </a:rPr>
                        <a:t>05</a:t>
                      </a:r>
                    </a:p>
                  </a:txBody>
                  <a:tcPr anchor="ctr"/>
                </a:tc>
                <a:tc>
                  <a:txBody>
                    <a:bodyPr/>
                    <a:lstStyle/>
                    <a:p>
                      <a:pPr lvl="0" algn="l">
                        <a:buNone/>
                      </a:pPr>
                      <a:r>
                        <a:rPr lang="en-US" sz="1400" b="0" i="0" u="none" strike="noStrike" noProof="0">
                          <a:latin typeface="Times New Roman"/>
                        </a:rPr>
                        <a:t>No Rate Limit on Current Password Field</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HIGH</a:t>
                      </a:r>
                      <a:endParaRPr lang="en-US" sz="1400" b="1">
                        <a:solidFill>
                          <a:schemeClr val="tx1"/>
                        </a:solidFill>
                        <a:latin typeface="Times New Roman"/>
                      </a:endParaRPr>
                    </a:p>
                  </a:txBody>
                  <a:tcPr anchor="ctr">
                    <a:solidFill>
                      <a:srgbClr val="FF0000"/>
                    </a:solidFill>
                  </a:tcPr>
                </a:tc>
                <a:extLst>
                  <a:ext uri="{0D108BD9-81ED-4DB2-BD59-A6C34878D82A}">
                    <a16:rowId xmlns:a16="http://schemas.microsoft.com/office/drawing/2014/main" val="2985187602"/>
                  </a:ext>
                </a:extLst>
              </a:tr>
              <a:tr h="421438">
                <a:tc>
                  <a:txBody>
                    <a:bodyPr/>
                    <a:lstStyle/>
                    <a:p>
                      <a:pPr lvl="0" algn="ctr">
                        <a:buNone/>
                      </a:pPr>
                      <a:r>
                        <a:rPr lang="en-US" sz="1400">
                          <a:latin typeface="Times New Roman"/>
                        </a:rPr>
                        <a:t>06</a:t>
                      </a:r>
                    </a:p>
                  </a:txBody>
                  <a:tcPr anchor="ctr"/>
                </a:tc>
                <a:tc>
                  <a:txBody>
                    <a:bodyPr/>
                    <a:lstStyle/>
                    <a:p>
                      <a:pPr lvl="0" algn="l">
                        <a:buNone/>
                      </a:pPr>
                      <a:r>
                        <a:rPr lang="en-US" sz="1400" b="0" i="0" u="none" strike="noStrike" noProof="0">
                          <a:solidFill>
                            <a:srgbClr val="000000"/>
                          </a:solidFill>
                          <a:latin typeface="Times New Roman"/>
                        </a:rPr>
                        <a:t>HTML Injection</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MEDIUM</a:t>
                      </a:r>
                      <a:endParaRPr lang="en-US" sz="1400" b="1">
                        <a:solidFill>
                          <a:schemeClr val="tx1"/>
                        </a:solidFill>
                        <a:latin typeface="Times New Roman"/>
                      </a:endParaRPr>
                    </a:p>
                  </a:txBody>
                  <a:tcPr anchor="ctr">
                    <a:solidFill>
                      <a:srgbClr val="FFC000"/>
                    </a:solidFill>
                  </a:tcPr>
                </a:tc>
                <a:extLst>
                  <a:ext uri="{0D108BD9-81ED-4DB2-BD59-A6C34878D82A}">
                    <a16:rowId xmlns:a16="http://schemas.microsoft.com/office/drawing/2014/main" val="589873915"/>
                  </a:ext>
                </a:extLst>
              </a:tr>
              <a:tr h="421438">
                <a:tc>
                  <a:txBody>
                    <a:bodyPr/>
                    <a:lstStyle/>
                    <a:p>
                      <a:pPr lvl="0" algn="ctr">
                        <a:buNone/>
                      </a:pPr>
                      <a:r>
                        <a:rPr lang="en-US" sz="1400">
                          <a:latin typeface="Times New Roman"/>
                        </a:rPr>
                        <a:t>07</a:t>
                      </a:r>
                    </a:p>
                  </a:txBody>
                  <a:tcPr anchor="ctr"/>
                </a:tc>
                <a:tc>
                  <a:txBody>
                    <a:bodyPr/>
                    <a:lstStyle/>
                    <a:p>
                      <a:pPr lvl="0" algn="l">
                        <a:buNone/>
                      </a:pPr>
                      <a:r>
                        <a:rPr lang="en-US" sz="1400" b="0" i="0" u="none" strike="noStrike" noProof="0">
                          <a:solidFill>
                            <a:srgbClr val="000000"/>
                          </a:solidFill>
                          <a:latin typeface="Times New Roman"/>
                        </a:rPr>
                        <a:t>XSS (Cross – site Scripting)</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MEDIUM</a:t>
                      </a:r>
                      <a:endParaRPr lang="en-US" sz="1400" b="1">
                        <a:solidFill>
                          <a:schemeClr val="tx1"/>
                        </a:solidFill>
                        <a:latin typeface="Times New Roman"/>
                      </a:endParaRPr>
                    </a:p>
                  </a:txBody>
                  <a:tcPr anchor="ctr">
                    <a:solidFill>
                      <a:srgbClr val="FFC000"/>
                    </a:solidFill>
                  </a:tcPr>
                </a:tc>
                <a:extLst>
                  <a:ext uri="{0D108BD9-81ED-4DB2-BD59-A6C34878D82A}">
                    <a16:rowId xmlns:a16="http://schemas.microsoft.com/office/drawing/2014/main" val="2573832290"/>
                  </a:ext>
                </a:extLst>
              </a:tr>
              <a:tr h="421438">
                <a:tc>
                  <a:txBody>
                    <a:bodyPr/>
                    <a:lstStyle/>
                    <a:p>
                      <a:pPr lvl="0" algn="ctr">
                        <a:buNone/>
                      </a:pPr>
                      <a:r>
                        <a:rPr lang="en-US" sz="1400">
                          <a:latin typeface="Times New Roman"/>
                        </a:rPr>
                        <a:t>08</a:t>
                      </a:r>
                    </a:p>
                  </a:txBody>
                  <a:tcPr anchor="ctr"/>
                </a:tc>
                <a:tc>
                  <a:txBody>
                    <a:bodyPr/>
                    <a:lstStyle/>
                    <a:p>
                      <a:pPr lvl="0" algn="l">
                        <a:buNone/>
                      </a:pPr>
                      <a:r>
                        <a:rPr lang="en-US" sz="1400" b="0" i="0" u="none" strike="noStrike" noProof="0">
                          <a:latin typeface="Times New Roman"/>
                        </a:rPr>
                        <a:t>Click Jacking</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MEDIUM</a:t>
                      </a:r>
                      <a:endParaRPr lang="en-US" sz="1400" b="1">
                        <a:solidFill>
                          <a:schemeClr val="tx1"/>
                        </a:solidFill>
                        <a:latin typeface="Times New Roman"/>
                      </a:endParaRPr>
                    </a:p>
                  </a:txBody>
                  <a:tcPr anchor="ctr">
                    <a:solidFill>
                      <a:srgbClr val="FFC000"/>
                    </a:solidFill>
                  </a:tcPr>
                </a:tc>
                <a:extLst>
                  <a:ext uri="{0D108BD9-81ED-4DB2-BD59-A6C34878D82A}">
                    <a16:rowId xmlns:a16="http://schemas.microsoft.com/office/drawing/2014/main" val="3155817371"/>
                  </a:ext>
                </a:extLst>
              </a:tr>
              <a:tr h="421438">
                <a:tc>
                  <a:txBody>
                    <a:bodyPr/>
                    <a:lstStyle/>
                    <a:p>
                      <a:pPr lvl="0" algn="ctr">
                        <a:buNone/>
                      </a:pPr>
                      <a:r>
                        <a:rPr lang="en-US" sz="1400">
                          <a:latin typeface="Times New Roman"/>
                        </a:rPr>
                        <a:t>09</a:t>
                      </a:r>
                    </a:p>
                  </a:txBody>
                  <a:tcPr anchor="ctr"/>
                </a:tc>
                <a:tc>
                  <a:txBody>
                    <a:bodyPr/>
                    <a:lstStyle/>
                    <a:p>
                      <a:pPr lvl="0" algn="l">
                        <a:buNone/>
                      </a:pPr>
                      <a:r>
                        <a:rPr lang="en-US" sz="1400" b="0" i="0" u="none" strike="noStrike" noProof="0">
                          <a:latin typeface="Times New Roman"/>
                        </a:rPr>
                        <a:t>Directory Traversal </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MEDIUM</a:t>
                      </a:r>
                      <a:endParaRPr lang="en-US" sz="1400" b="1">
                        <a:solidFill>
                          <a:schemeClr val="tx1"/>
                        </a:solidFill>
                        <a:latin typeface="Times New Roman"/>
                      </a:endParaRPr>
                    </a:p>
                  </a:txBody>
                  <a:tcPr anchor="ctr">
                    <a:solidFill>
                      <a:srgbClr val="FFC000"/>
                    </a:solidFill>
                  </a:tcPr>
                </a:tc>
                <a:extLst>
                  <a:ext uri="{0D108BD9-81ED-4DB2-BD59-A6C34878D82A}">
                    <a16:rowId xmlns:a16="http://schemas.microsoft.com/office/drawing/2014/main" val="3047438941"/>
                  </a:ext>
                </a:extLst>
              </a:tr>
              <a:tr h="421438">
                <a:tc>
                  <a:txBody>
                    <a:bodyPr/>
                    <a:lstStyle/>
                    <a:p>
                      <a:pPr lvl="0" algn="ctr">
                        <a:buNone/>
                      </a:pPr>
                      <a:r>
                        <a:rPr lang="en-US" sz="1400">
                          <a:latin typeface="Times New Roman"/>
                        </a:rPr>
                        <a:t>10</a:t>
                      </a:r>
                    </a:p>
                  </a:txBody>
                  <a:tcPr anchor="ctr"/>
                </a:tc>
                <a:tc>
                  <a:txBody>
                    <a:bodyPr/>
                    <a:lstStyle/>
                    <a:p>
                      <a:pPr lvl="0" algn="l">
                        <a:buNone/>
                      </a:pPr>
                      <a:r>
                        <a:rPr lang="en-US" sz="1400" b="0" i="0" u="none" strike="noStrike" noProof="0">
                          <a:latin typeface="Times New Roman"/>
                        </a:rPr>
                        <a:t>No Rate limiting on Admin Login page </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MEDIUM</a:t>
                      </a:r>
                      <a:endParaRPr lang="en-US" sz="1400" b="1">
                        <a:solidFill>
                          <a:schemeClr val="tx1"/>
                        </a:solidFill>
                        <a:latin typeface="Times New Roman"/>
                      </a:endParaRPr>
                    </a:p>
                  </a:txBody>
                  <a:tcPr anchor="ctr">
                    <a:solidFill>
                      <a:srgbClr val="FFC000"/>
                    </a:solidFill>
                  </a:tcPr>
                </a:tc>
                <a:extLst>
                  <a:ext uri="{0D108BD9-81ED-4DB2-BD59-A6C34878D82A}">
                    <a16:rowId xmlns:a16="http://schemas.microsoft.com/office/drawing/2014/main" val="519162686"/>
                  </a:ext>
                </a:extLst>
              </a:tr>
              <a:tr h="421438">
                <a:tc>
                  <a:txBody>
                    <a:bodyPr/>
                    <a:lstStyle/>
                    <a:p>
                      <a:pPr lvl="0" algn="ctr">
                        <a:buNone/>
                      </a:pPr>
                      <a:r>
                        <a:rPr lang="en-US" sz="1400">
                          <a:latin typeface="Times New Roman"/>
                        </a:rPr>
                        <a:t>11</a:t>
                      </a:r>
                    </a:p>
                  </a:txBody>
                  <a:tcPr anchor="ctr"/>
                </a:tc>
                <a:tc>
                  <a:txBody>
                    <a:bodyPr/>
                    <a:lstStyle/>
                    <a:p>
                      <a:pPr lvl="0" algn="l">
                        <a:buNone/>
                      </a:pPr>
                      <a:r>
                        <a:rPr lang="en-US" sz="1400">
                          <a:latin typeface="Times New Roman"/>
                        </a:rPr>
                        <a:t>Dos Attack</a:t>
                      </a:r>
                    </a:p>
                  </a:txBody>
                  <a:tcPr anchor="ctr"/>
                </a:tc>
                <a:tc>
                  <a:txBody>
                    <a:bodyPr/>
                    <a:lstStyle/>
                    <a:p>
                      <a:pPr lvl="0" algn="ctr">
                        <a:buNone/>
                      </a:pPr>
                      <a:r>
                        <a:rPr lang="en-US" sz="1400" b="1" i="0" u="none" strike="noStrike" noProof="0">
                          <a:solidFill>
                            <a:schemeClr val="tx1"/>
                          </a:solidFill>
                          <a:latin typeface="Times New Roman"/>
                        </a:rPr>
                        <a:t>MEDIUM</a:t>
                      </a:r>
                      <a:endParaRPr lang="en-US" sz="1400" b="1">
                        <a:solidFill>
                          <a:schemeClr val="tx1"/>
                        </a:solidFill>
                        <a:latin typeface="Times New Roman"/>
                      </a:endParaRPr>
                    </a:p>
                  </a:txBody>
                  <a:tcPr anchor="ctr">
                    <a:solidFill>
                      <a:srgbClr val="FFC000"/>
                    </a:solidFill>
                  </a:tcPr>
                </a:tc>
                <a:extLst>
                  <a:ext uri="{0D108BD9-81ED-4DB2-BD59-A6C34878D82A}">
                    <a16:rowId xmlns:a16="http://schemas.microsoft.com/office/drawing/2014/main" val="297615454"/>
                  </a:ext>
                </a:extLst>
              </a:tr>
              <a:tr h="421438">
                <a:tc>
                  <a:txBody>
                    <a:bodyPr/>
                    <a:lstStyle/>
                    <a:p>
                      <a:pPr lvl="0" algn="ctr">
                        <a:buNone/>
                      </a:pPr>
                      <a:r>
                        <a:rPr lang="en-US" sz="1400">
                          <a:latin typeface="Times New Roman"/>
                        </a:rPr>
                        <a:t>12</a:t>
                      </a:r>
                    </a:p>
                  </a:txBody>
                  <a:tcPr anchor="ctr"/>
                </a:tc>
                <a:tc>
                  <a:txBody>
                    <a:bodyPr/>
                    <a:lstStyle/>
                    <a:p>
                      <a:pPr lvl="0" algn="l">
                        <a:buNone/>
                      </a:pPr>
                      <a:r>
                        <a:rPr lang="en-US" sz="1400" err="1">
                          <a:latin typeface="Times New Roman"/>
                        </a:rPr>
                        <a:t>Css</a:t>
                      </a:r>
                      <a:r>
                        <a:rPr lang="en-US" sz="1400">
                          <a:latin typeface="Times New Roman"/>
                        </a:rPr>
                        <a:t> Injection</a:t>
                      </a:r>
                    </a:p>
                  </a:txBody>
                  <a:tcPr anchor="ctr"/>
                </a:tc>
                <a:tc>
                  <a:txBody>
                    <a:bodyPr/>
                    <a:lstStyle/>
                    <a:p>
                      <a:pPr lvl="0" algn="ctr">
                        <a:buNone/>
                      </a:pPr>
                      <a:r>
                        <a:rPr lang="en-US" sz="1400" b="1" i="0" u="none" strike="noStrike" noProof="0">
                          <a:solidFill>
                            <a:schemeClr val="tx1"/>
                          </a:solidFill>
                          <a:latin typeface="Times New Roman"/>
                        </a:rPr>
                        <a:t>LOW</a:t>
                      </a:r>
                      <a:endParaRPr lang="en-US" sz="1400" b="1">
                        <a:solidFill>
                          <a:schemeClr val="tx1"/>
                        </a:solidFill>
                        <a:latin typeface="Times New Roman"/>
                      </a:endParaRPr>
                    </a:p>
                  </a:txBody>
                  <a:tcPr anchor="ctr">
                    <a:solidFill>
                      <a:srgbClr val="92D050"/>
                    </a:solidFill>
                  </a:tcPr>
                </a:tc>
                <a:extLst>
                  <a:ext uri="{0D108BD9-81ED-4DB2-BD59-A6C34878D82A}">
                    <a16:rowId xmlns:a16="http://schemas.microsoft.com/office/drawing/2014/main" val="2775226400"/>
                  </a:ext>
                </a:extLst>
              </a:tr>
              <a:tr h="421438">
                <a:tc>
                  <a:txBody>
                    <a:bodyPr/>
                    <a:lstStyle/>
                    <a:p>
                      <a:pPr algn="ctr"/>
                      <a:r>
                        <a:rPr lang="en-US" sz="1400">
                          <a:latin typeface="Times New Roman"/>
                        </a:rPr>
                        <a:t>13</a:t>
                      </a:r>
                    </a:p>
                  </a:txBody>
                  <a:tcPr anchor="ctr"/>
                </a:tc>
                <a:tc>
                  <a:txBody>
                    <a:bodyPr/>
                    <a:lstStyle/>
                    <a:p>
                      <a:pPr lvl="0" algn="l">
                        <a:buNone/>
                      </a:pPr>
                      <a:r>
                        <a:rPr lang="en-US" sz="1400" b="0" i="0" u="none" strike="noStrike" noProof="0">
                          <a:solidFill>
                            <a:srgbClr val="000000"/>
                          </a:solidFill>
                          <a:latin typeface="Times New Roman"/>
                        </a:rPr>
                        <a:t>PHP Version Disclosure</a:t>
                      </a:r>
                      <a:endParaRPr lang="en-US" sz="1400">
                        <a:latin typeface="Times New Roman"/>
                      </a:endParaRPr>
                    </a:p>
                  </a:txBody>
                  <a:tcPr anchor="ctr"/>
                </a:tc>
                <a:tc>
                  <a:txBody>
                    <a:bodyPr/>
                    <a:lstStyle/>
                    <a:p>
                      <a:pPr lvl="0" algn="ctr">
                        <a:buNone/>
                      </a:pPr>
                      <a:r>
                        <a:rPr lang="en-US" sz="1400" b="1" i="0" u="none" strike="noStrike" noProof="0">
                          <a:solidFill>
                            <a:schemeClr val="tx1"/>
                          </a:solidFill>
                          <a:latin typeface="Times New Roman"/>
                        </a:rPr>
                        <a:t>LOW</a:t>
                      </a:r>
                      <a:endParaRPr lang="en-US" sz="1400" b="1">
                        <a:solidFill>
                          <a:schemeClr val="tx1"/>
                        </a:solidFill>
                        <a:latin typeface="Times New Roman"/>
                      </a:endParaRPr>
                    </a:p>
                  </a:txBody>
                  <a:tcPr anchor="ctr">
                    <a:solidFill>
                      <a:srgbClr val="92D050"/>
                    </a:solidFill>
                  </a:tcPr>
                </a:tc>
                <a:extLst>
                  <a:ext uri="{0D108BD9-81ED-4DB2-BD59-A6C34878D82A}">
                    <a16:rowId xmlns:a16="http://schemas.microsoft.com/office/drawing/2014/main" val="3586925251"/>
                  </a:ext>
                </a:extLst>
              </a:tr>
            </a:tbl>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130F4C0-E73F-4E4C-BD67-EED4B81769C8}"/>
              </a:ext>
            </a:extLst>
          </p:cNvPr>
          <p:cNvGraphicFramePr>
            <a:graphicFrameLocks noGrp="1"/>
          </p:cNvGraphicFramePr>
          <p:nvPr>
            <p:extLst>
              <p:ext uri="{D42A27DB-BD31-4B8C-83A1-F6EECF244321}">
                <p14:modId xmlns:p14="http://schemas.microsoft.com/office/powerpoint/2010/main" val="2797909846"/>
              </p:ext>
            </p:extLst>
          </p:nvPr>
        </p:nvGraphicFramePr>
        <p:xfrm>
          <a:off x="560793" y="662040"/>
          <a:ext cx="8001001" cy="5234321"/>
        </p:xfrm>
        <a:graphic>
          <a:graphicData uri="http://schemas.openxmlformats.org/drawingml/2006/table">
            <a:tbl>
              <a:tblPr firstRow="1" bandRow="1">
                <a:tableStyleId>{5940675A-B579-460E-94D1-54222C63F5DA}</a:tableStyleId>
              </a:tblPr>
              <a:tblGrid>
                <a:gridCol w="1300162">
                  <a:extLst>
                    <a:ext uri="{9D8B030D-6E8A-4147-A177-3AD203B41FA5}">
                      <a16:colId xmlns:a16="http://schemas.microsoft.com/office/drawing/2014/main" val="1792167432"/>
                    </a:ext>
                  </a:extLst>
                </a:gridCol>
                <a:gridCol w="4033839">
                  <a:extLst>
                    <a:ext uri="{9D8B030D-6E8A-4147-A177-3AD203B41FA5}">
                      <a16:colId xmlns:a16="http://schemas.microsoft.com/office/drawing/2014/main" val="3153899283"/>
                    </a:ext>
                  </a:extLst>
                </a:gridCol>
                <a:gridCol w="2667000">
                  <a:extLst>
                    <a:ext uri="{9D8B030D-6E8A-4147-A177-3AD203B41FA5}">
                      <a16:colId xmlns:a16="http://schemas.microsoft.com/office/drawing/2014/main" val="4153631651"/>
                    </a:ext>
                  </a:extLst>
                </a:gridCol>
              </a:tblGrid>
              <a:tr h="423339">
                <a:tc rowSpan="2">
                  <a:txBody>
                    <a:bodyPr/>
                    <a:lstStyle/>
                    <a:p>
                      <a:pPr algn="ctr"/>
                      <a:r>
                        <a:rPr lang="en-US" sz="1800" b="1">
                          <a:latin typeface="Times New Roman" panose="02020603050405020304" pitchFamily="18" charset="0"/>
                          <a:cs typeface="Times New Roman" panose="02020603050405020304" pitchFamily="18" charset="0"/>
                        </a:rPr>
                        <a:t>1</a:t>
                      </a:r>
                    </a:p>
                  </a:txBody>
                  <a:tcPr anchor="ctr"/>
                </a:tc>
                <a:tc rowSpan="2">
                  <a:txBody>
                    <a:bodyPr/>
                    <a:lstStyle/>
                    <a:p>
                      <a:r>
                        <a:rPr kumimoji="0" lang="en-US" sz="1800" b="1" kern="1200">
                          <a:solidFill>
                            <a:schemeClr val="tx1"/>
                          </a:solidFill>
                          <a:effectLst/>
                          <a:latin typeface="Times New Roman" panose="02020603050405020304" pitchFamily="18" charset="0"/>
                          <a:ea typeface="+mn-ea"/>
                          <a:cs typeface="Times New Roman" panose="02020603050405020304" pitchFamily="18" charset="0"/>
                        </a:rPr>
                        <a:t>Insecure Database Storage in Android</a:t>
                      </a:r>
                      <a:br>
                        <a:rPr lang="en-US" sz="1800" b="1">
                          <a:latin typeface="Times New Roman" panose="02020603050405020304" pitchFamily="18" charset="0"/>
                          <a:cs typeface="Times New Roman" panose="02020603050405020304" pitchFamily="18" charset="0"/>
                        </a:rPr>
                      </a:br>
                      <a:r>
                        <a:rPr kumimoji="0" lang="en-US" sz="1800" b="1" kern="1200">
                          <a:solidFill>
                            <a:schemeClr val="tx1"/>
                          </a:solidFill>
                          <a:effectLst/>
                          <a:latin typeface="Times New Roman" panose="02020603050405020304" pitchFamily="18" charset="0"/>
                          <a:ea typeface="+mn-ea"/>
                          <a:cs typeface="Times New Roman" panose="02020603050405020304" pitchFamily="18" charset="0"/>
                        </a:rPr>
                        <a:t>(Reverse Engineering)</a:t>
                      </a:r>
                      <a:endParaRPr lang="en-US" sz="1800" b="1">
                        <a:latin typeface="Times New Roman" panose="02020603050405020304" pitchFamily="18" charset="0"/>
                        <a:cs typeface="Times New Roman" panose="02020603050405020304" pitchFamily="18" charset="0"/>
                      </a:endParaRPr>
                    </a:p>
                  </a:txBody>
                  <a:tcPr anchor="ctr"/>
                </a:tc>
                <a:tc>
                  <a:txBody>
                    <a:bodyPr/>
                    <a:lstStyle/>
                    <a:p>
                      <a:pPr algn="ctr"/>
                      <a:r>
                        <a:rPr kumimoji="0" lang="en-US" sz="1800" b="1" kern="1200">
                          <a:solidFill>
                            <a:schemeClr val="tx1"/>
                          </a:solidFill>
                          <a:effectLst/>
                          <a:latin typeface="Times New Roman" panose="02020603050405020304" pitchFamily="18" charset="0"/>
                          <a:ea typeface="+mn-ea"/>
                          <a:cs typeface="Times New Roman" panose="02020603050405020304" pitchFamily="18" charset="0"/>
                        </a:rPr>
                        <a:t>Risk Rating</a:t>
                      </a:r>
                      <a:endParaRPr lang="en-US" sz="1800" b="1">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35030392"/>
                  </a:ext>
                </a:extLst>
              </a:tr>
              <a:tr h="508000">
                <a:tc vMerge="1">
                  <a:txBody>
                    <a:bodyPr/>
                    <a:lstStyle/>
                    <a:p>
                      <a:endParaRPr lang="en-US"/>
                    </a:p>
                  </a:txBody>
                  <a:tcPr/>
                </a:tc>
                <a:tc vMerge="1">
                  <a:txBody>
                    <a:bodyPr/>
                    <a:lstStyle/>
                    <a:p>
                      <a:endParaRPr lang="en-US"/>
                    </a:p>
                  </a:txBody>
                  <a:tcPr/>
                </a:tc>
                <a:tc>
                  <a:txBody>
                    <a:bodyPr/>
                    <a:lstStyle/>
                    <a:p>
                      <a:pPr algn="ctr"/>
                      <a:r>
                        <a:rPr kumimoji="0" lang="en-US" sz="1800" b="1" kern="1200">
                          <a:solidFill>
                            <a:schemeClr val="bg1"/>
                          </a:solidFill>
                          <a:effectLst/>
                          <a:latin typeface="Times New Roman" panose="02020603050405020304" pitchFamily="18" charset="0"/>
                          <a:ea typeface="+mn-ea"/>
                          <a:cs typeface="Times New Roman" panose="02020603050405020304" pitchFamily="18" charset="0"/>
                        </a:rPr>
                        <a:t>CRITICAL</a:t>
                      </a:r>
                      <a:endParaRPr lang="en-US" sz="1800" b="1">
                        <a:solidFill>
                          <a:schemeClr val="bg1"/>
                        </a:solidFill>
                        <a:latin typeface="Times New Roman" panose="02020603050405020304" pitchFamily="18" charset="0"/>
                        <a:cs typeface="Times New Roman" panose="02020603050405020304" pitchFamily="18" charset="0"/>
                      </a:endParaRPr>
                    </a:p>
                  </a:txBody>
                  <a:tcPr anchor="ctr">
                    <a:solidFill>
                      <a:srgbClr val="C00000"/>
                    </a:solidFill>
                  </a:tcPr>
                </a:tc>
                <a:extLst>
                  <a:ext uri="{0D108BD9-81ED-4DB2-BD59-A6C34878D82A}">
                    <a16:rowId xmlns:a16="http://schemas.microsoft.com/office/drawing/2014/main" val="2473583195"/>
                  </a:ext>
                </a:extLst>
              </a:tr>
              <a:tr h="423339">
                <a:tc>
                  <a:txBody>
                    <a:bodyPr/>
                    <a:lstStyle/>
                    <a:p>
                      <a:pPr algn="ctr"/>
                      <a:r>
                        <a:rPr lang="en-US" sz="1800" b="1">
                          <a:latin typeface="Times New Roman" panose="02020603050405020304" pitchFamily="18" charset="0"/>
                          <a:cs typeface="Times New Roman" panose="02020603050405020304" pitchFamily="18" charset="0"/>
                        </a:rPr>
                        <a:t>1.1</a:t>
                      </a:r>
                    </a:p>
                  </a:txBody>
                  <a:tcPr/>
                </a:tc>
                <a:tc gridSpan="2">
                  <a:txBody>
                    <a:bodyPr/>
                    <a:lstStyle/>
                    <a:p>
                      <a:r>
                        <a:rPr kumimoji="0" lang="en-US" sz="1800" b="1" kern="1200">
                          <a:solidFill>
                            <a:schemeClr val="tx1"/>
                          </a:solidFill>
                          <a:effectLst/>
                          <a:latin typeface="Times New Roman" panose="02020603050405020304" pitchFamily="18" charset="0"/>
                          <a:ea typeface="+mn-ea"/>
                          <a:cs typeface="Times New Roman" panose="02020603050405020304" pitchFamily="18" charset="0"/>
                        </a:rPr>
                        <a:t>Affected URLs:</a:t>
                      </a:r>
                      <a:endParaRPr lang="en-US" sz="1800" b="1">
                        <a:latin typeface="Times New Roman" panose="02020603050405020304" pitchFamily="18" charset="0"/>
                        <a:cs typeface="Times New Roman" panose="02020603050405020304" pitchFamily="18" charset="0"/>
                      </a:endParaRPr>
                    </a:p>
                  </a:txBody>
                  <a:tcPr/>
                </a:tc>
                <a:tc hMerge="1">
                  <a:txBody>
                    <a:bodyPr/>
                    <a:lstStyle/>
                    <a:p>
                      <a:endParaRPr lang="en-US"/>
                    </a:p>
                  </a:txBody>
                  <a:tcPr/>
                </a:tc>
                <a:extLst>
                  <a:ext uri="{0D108BD9-81ED-4DB2-BD59-A6C34878D82A}">
                    <a16:rowId xmlns:a16="http://schemas.microsoft.com/office/drawing/2014/main" val="3211336416"/>
                  </a:ext>
                </a:extLst>
              </a:tr>
              <a:tr h="423339">
                <a:tc gridSpan="3">
                  <a:txBody>
                    <a:bodyPr/>
                    <a:lstStyle/>
                    <a:p>
                      <a:endParaRPr lang="en-US" sz="1800">
                        <a:latin typeface="Times New Roman" panose="02020603050405020304" pitchFamily="18" charset="0"/>
                        <a:cs typeface="Times New Roman" panose="02020603050405020304" pitchFamily="18" charset="0"/>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505418"/>
                  </a:ext>
                </a:extLst>
              </a:tr>
              <a:tr h="423339">
                <a:tc>
                  <a:txBody>
                    <a:bodyPr/>
                    <a:lstStyle/>
                    <a:p>
                      <a:pPr algn="ctr"/>
                      <a:r>
                        <a:rPr lang="en-US" sz="1800" b="1">
                          <a:latin typeface="Times New Roman" panose="02020603050405020304" pitchFamily="18" charset="0"/>
                          <a:cs typeface="Times New Roman" panose="02020603050405020304" pitchFamily="18" charset="0"/>
                        </a:rPr>
                        <a:t>1.2</a:t>
                      </a:r>
                    </a:p>
                  </a:txBody>
                  <a:tcPr/>
                </a:tc>
                <a:tc gridSpan="2">
                  <a:txBody>
                    <a:bodyPr/>
                    <a:lstStyle/>
                    <a:p>
                      <a:r>
                        <a:rPr kumimoji="0" lang="en-US" sz="1800" b="1" kern="1200">
                          <a:solidFill>
                            <a:schemeClr val="tx1"/>
                          </a:solidFill>
                          <a:effectLst/>
                          <a:latin typeface="Times New Roman" panose="02020603050405020304" pitchFamily="18" charset="0"/>
                          <a:ea typeface="+mn-ea"/>
                          <a:cs typeface="Times New Roman" panose="02020603050405020304" pitchFamily="18" charset="0"/>
                        </a:rPr>
                        <a:t>Impact</a:t>
                      </a:r>
                      <a:endParaRPr lang="en-US" sz="1800" b="1">
                        <a:latin typeface="Times New Roman" panose="02020603050405020304" pitchFamily="18" charset="0"/>
                        <a:cs typeface="Times New Roman" panose="02020603050405020304" pitchFamily="18" charset="0"/>
                      </a:endParaRPr>
                    </a:p>
                  </a:txBody>
                  <a:tcPr/>
                </a:tc>
                <a:tc hMerge="1">
                  <a:txBody>
                    <a:bodyPr/>
                    <a:lstStyle/>
                    <a:p>
                      <a:endParaRPr lang="en-US"/>
                    </a:p>
                  </a:txBody>
                  <a:tcPr/>
                </a:tc>
                <a:extLst>
                  <a:ext uri="{0D108BD9-81ED-4DB2-BD59-A6C34878D82A}">
                    <a16:rowId xmlns:a16="http://schemas.microsoft.com/office/drawing/2014/main" val="1871806614"/>
                  </a:ext>
                </a:extLst>
              </a:tr>
              <a:tr h="2609626">
                <a:tc gridSpan="3">
                  <a:txBody>
                    <a:bodyPr/>
                    <a:lstStyle/>
                    <a:p>
                      <a:r>
                        <a:rPr kumimoji="0" lang="en-US" sz="1800" kern="1200">
                          <a:solidFill>
                            <a:schemeClr val="tx1"/>
                          </a:solidFill>
                          <a:effectLst/>
                          <a:latin typeface="Times New Roman" panose="02020603050405020304" pitchFamily="18" charset="0"/>
                          <a:ea typeface="+mn-ea"/>
                          <a:cs typeface="Times New Roman" panose="02020603050405020304" pitchFamily="18" charset="0"/>
                        </a:rPr>
                        <a:t>Insecure data storage vulnerabilities typically lead to the following business risks for the organization that owns the risk app:</a:t>
                      </a:r>
                    </a:p>
                    <a:p>
                      <a:br>
                        <a:rPr lang="en-US" sz="1800">
                          <a:latin typeface="Times New Roman" panose="02020603050405020304" pitchFamily="18" charset="0"/>
                          <a:cs typeface="Times New Roman" panose="02020603050405020304" pitchFamily="18" charset="0"/>
                        </a:rPr>
                      </a:br>
                      <a:r>
                        <a:rPr kumimoji="0" lang="en-US" sz="1800" kern="1200">
                          <a:solidFill>
                            <a:schemeClr val="tx1"/>
                          </a:solidFill>
                          <a:effectLst/>
                          <a:latin typeface="Times New Roman" panose="02020603050405020304" pitchFamily="18" charset="0"/>
                          <a:ea typeface="+mn-ea"/>
                          <a:cs typeface="Times New Roman" panose="02020603050405020304" pitchFamily="18" charset="0"/>
                        </a:rPr>
                        <a:t>Identity Theft</a:t>
                      </a:r>
                      <a:br>
                        <a:rPr lang="en-US" sz="1800">
                          <a:latin typeface="Times New Roman" panose="02020603050405020304" pitchFamily="18" charset="0"/>
                          <a:cs typeface="Times New Roman" panose="02020603050405020304" pitchFamily="18" charset="0"/>
                        </a:rPr>
                      </a:br>
                      <a:r>
                        <a:rPr kumimoji="0" lang="en-US" sz="1800" kern="1200">
                          <a:solidFill>
                            <a:schemeClr val="tx1"/>
                          </a:solidFill>
                          <a:effectLst/>
                          <a:latin typeface="Times New Roman" panose="02020603050405020304" pitchFamily="18" charset="0"/>
                          <a:ea typeface="+mn-ea"/>
                          <a:cs typeface="Times New Roman" panose="02020603050405020304" pitchFamily="18" charset="0"/>
                        </a:rPr>
                        <a:t>Fraud</a:t>
                      </a:r>
                      <a:br>
                        <a:rPr lang="en-US" sz="1800">
                          <a:latin typeface="Times New Roman" panose="02020603050405020304" pitchFamily="18" charset="0"/>
                          <a:cs typeface="Times New Roman" panose="02020603050405020304" pitchFamily="18" charset="0"/>
                        </a:rPr>
                      </a:br>
                      <a:r>
                        <a:rPr kumimoji="0" lang="en-US" sz="1800" kern="1200">
                          <a:solidFill>
                            <a:schemeClr val="tx1"/>
                          </a:solidFill>
                          <a:effectLst/>
                          <a:latin typeface="Times New Roman" panose="02020603050405020304" pitchFamily="18" charset="0"/>
                          <a:ea typeface="+mn-ea"/>
                          <a:cs typeface="Times New Roman" panose="02020603050405020304" pitchFamily="18" charset="0"/>
                        </a:rPr>
                        <a:t>Reputation Damage</a:t>
                      </a:r>
                      <a:br>
                        <a:rPr lang="en-US" sz="1800">
                          <a:latin typeface="Times New Roman" panose="02020603050405020304" pitchFamily="18" charset="0"/>
                          <a:cs typeface="Times New Roman" panose="02020603050405020304" pitchFamily="18" charset="0"/>
                        </a:rPr>
                      </a:br>
                      <a:r>
                        <a:rPr kumimoji="0" lang="en-US" sz="1800" kern="1200">
                          <a:solidFill>
                            <a:schemeClr val="tx1"/>
                          </a:solidFill>
                          <a:effectLst/>
                          <a:latin typeface="Times New Roman" panose="02020603050405020304" pitchFamily="18" charset="0"/>
                          <a:ea typeface="+mn-ea"/>
                          <a:cs typeface="Times New Roman" panose="02020603050405020304" pitchFamily="18" charset="0"/>
                        </a:rPr>
                        <a:t>External Policy Violation (PCI); or</a:t>
                      </a:r>
                      <a:br>
                        <a:rPr lang="en-US" sz="1800">
                          <a:latin typeface="Times New Roman" panose="02020603050405020304" pitchFamily="18" charset="0"/>
                          <a:cs typeface="Times New Roman" panose="02020603050405020304" pitchFamily="18" charset="0"/>
                        </a:rPr>
                      </a:br>
                      <a:r>
                        <a:rPr kumimoji="0" lang="en-US" sz="1800" kern="1200">
                          <a:solidFill>
                            <a:schemeClr val="tx1"/>
                          </a:solidFill>
                          <a:effectLst/>
                          <a:latin typeface="Times New Roman" panose="02020603050405020304" pitchFamily="18" charset="0"/>
                          <a:ea typeface="+mn-ea"/>
                          <a:cs typeface="Times New Roman" panose="02020603050405020304" pitchFamily="18" charset="0"/>
                        </a:rPr>
                        <a:t>Material Loss.</a:t>
                      </a:r>
                      <a:endParaRPr lang="en-US" sz="180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2110158"/>
                  </a:ext>
                </a:extLst>
              </a:tr>
              <a:tr h="423339">
                <a:tc>
                  <a:txBody>
                    <a:bodyPr/>
                    <a:lstStyle/>
                    <a:p>
                      <a:pPr algn="ctr"/>
                      <a:r>
                        <a:rPr lang="en-US" sz="1800" b="1">
                          <a:latin typeface="Times New Roman" panose="02020603050405020304" pitchFamily="18" charset="0"/>
                          <a:cs typeface="Times New Roman" panose="02020603050405020304" pitchFamily="18" charset="0"/>
                        </a:rPr>
                        <a:t>1.3</a:t>
                      </a:r>
                    </a:p>
                  </a:txBody>
                  <a:tcPr/>
                </a:tc>
                <a:tc gridSpan="2">
                  <a:txBody>
                    <a:bodyPr/>
                    <a:lstStyle/>
                    <a:p>
                      <a:r>
                        <a:rPr kumimoji="0" lang="en-US" sz="1800" b="1" kern="1200">
                          <a:solidFill>
                            <a:schemeClr val="tx1"/>
                          </a:solidFill>
                          <a:effectLst/>
                          <a:latin typeface="Times New Roman"/>
                          <a:ea typeface="+mn-ea"/>
                          <a:cs typeface="Times New Roman"/>
                        </a:rPr>
                        <a:t>PoC</a:t>
                      </a:r>
                      <a:endParaRPr lang="en-US" sz="1800" b="1">
                        <a:latin typeface="Times New Roman"/>
                        <a:cs typeface="Times New Roman"/>
                      </a:endParaRPr>
                    </a:p>
                  </a:txBody>
                  <a:tcPr/>
                </a:tc>
                <a:tc hMerge="1">
                  <a:txBody>
                    <a:bodyPr/>
                    <a:lstStyle/>
                    <a:p>
                      <a:endParaRPr lang="en-US"/>
                    </a:p>
                  </a:txBody>
                  <a:tcPr/>
                </a:tc>
                <a:extLst>
                  <a:ext uri="{0D108BD9-81ED-4DB2-BD59-A6C34878D82A}">
                    <a16:rowId xmlns:a16="http://schemas.microsoft.com/office/drawing/2014/main" val="2034492942"/>
                  </a:ext>
                </a:extLst>
              </a:tr>
            </a:tbl>
          </a:graphicData>
        </a:graphic>
      </p:graphicFrame>
    </p:spTree>
    <p:extLst>
      <p:ext uri="{BB962C8B-B14F-4D97-AF65-F5344CB8AC3E}">
        <p14:creationId xmlns:p14="http://schemas.microsoft.com/office/powerpoint/2010/main" val="18606652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7CC8F7-4040-0181-9898-53F3B07E7E4A}"/>
              </a:ext>
            </a:extLst>
          </p:cNvPr>
          <p:cNvSpPr txBox="1"/>
          <p:nvPr/>
        </p:nvSpPr>
        <p:spPr>
          <a:xfrm>
            <a:off x="842513" y="655608"/>
            <a:ext cx="7832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Tools we need to perform Reverse Engineering</a:t>
            </a:r>
            <a:endParaRPr lang="en-US">
              <a:latin typeface="Times New Roman"/>
            </a:endParaRPr>
          </a:p>
        </p:txBody>
      </p:sp>
      <p:pic>
        <p:nvPicPr>
          <p:cNvPr id="3" name="Picture 3">
            <a:extLst>
              <a:ext uri="{FF2B5EF4-FFF2-40B4-BE49-F238E27FC236}">
                <a16:creationId xmlns:a16="http://schemas.microsoft.com/office/drawing/2014/main" id="{8C193CB6-E19F-2F1D-D306-28AC98964EFB}"/>
              </a:ext>
            </a:extLst>
          </p:cNvPr>
          <p:cNvPicPr>
            <a:picLocks noChangeAspect="1"/>
          </p:cNvPicPr>
          <p:nvPr/>
        </p:nvPicPr>
        <p:blipFill>
          <a:blip r:embed="rId2"/>
          <a:stretch>
            <a:fillRect/>
          </a:stretch>
        </p:blipFill>
        <p:spPr>
          <a:xfrm>
            <a:off x="842513" y="1492005"/>
            <a:ext cx="7473350" cy="3888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14839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9F78A-B3A2-63BC-78EC-8FD1EC0449A3}"/>
              </a:ext>
            </a:extLst>
          </p:cNvPr>
          <p:cNvSpPr txBox="1"/>
          <p:nvPr/>
        </p:nvSpPr>
        <p:spPr>
          <a:xfrm>
            <a:off x="307182" y="640556"/>
            <a:ext cx="8529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2: Here we have the </a:t>
            </a:r>
            <a:r>
              <a:rPr lang="en-US" err="1">
                <a:latin typeface="Times New Roman"/>
                <a:cs typeface="Arial"/>
              </a:rPr>
              <a:t>apk</a:t>
            </a:r>
            <a:r>
              <a:rPr lang="en-US">
                <a:latin typeface="Times New Roman"/>
                <a:cs typeface="Arial"/>
              </a:rPr>
              <a:t> file of </a:t>
            </a:r>
            <a:r>
              <a:rPr lang="en-US" err="1">
                <a:latin typeface="Times New Roman"/>
                <a:cs typeface="Arial"/>
              </a:rPr>
              <a:t>Teachers_Dairy_base</a:t>
            </a:r>
            <a:r>
              <a:rPr lang="en-US">
                <a:latin typeface="Times New Roman"/>
                <a:cs typeface="Arial"/>
              </a:rPr>
              <a:t>. Use </a:t>
            </a:r>
            <a:r>
              <a:rPr lang="en-US" err="1">
                <a:latin typeface="Times New Roman"/>
                <a:cs typeface="Arial"/>
              </a:rPr>
              <a:t>apk</a:t>
            </a:r>
            <a:r>
              <a:rPr lang="en-US">
                <a:latin typeface="Times New Roman"/>
                <a:cs typeface="Arial"/>
              </a:rPr>
              <a:t> </a:t>
            </a:r>
            <a:r>
              <a:rPr lang="en-US" err="1">
                <a:latin typeface="Times New Roman"/>
                <a:cs typeface="Arial"/>
              </a:rPr>
              <a:t>decompiler</a:t>
            </a:r>
            <a:r>
              <a:rPr lang="en-US">
                <a:latin typeface="Times New Roman"/>
                <a:cs typeface="Arial"/>
              </a:rPr>
              <a:t> to decompile it.</a:t>
            </a:r>
            <a:endParaRPr lang="en-US">
              <a:latin typeface="Times New Roman"/>
              <a:cs typeface="Times New Roman"/>
            </a:endParaRPr>
          </a:p>
        </p:txBody>
      </p:sp>
      <p:pic>
        <p:nvPicPr>
          <p:cNvPr id="3" name="Picture 3" descr="Text&#10;&#10;Description automatically generated">
            <a:extLst>
              <a:ext uri="{FF2B5EF4-FFF2-40B4-BE49-F238E27FC236}">
                <a16:creationId xmlns:a16="http://schemas.microsoft.com/office/drawing/2014/main" id="{C6A4353B-AFB8-4242-9A65-9E5EC63E34D6}"/>
              </a:ext>
            </a:extLst>
          </p:cNvPr>
          <p:cNvPicPr>
            <a:picLocks noChangeAspect="1"/>
          </p:cNvPicPr>
          <p:nvPr/>
        </p:nvPicPr>
        <p:blipFill>
          <a:blip r:embed="rId2"/>
          <a:stretch>
            <a:fillRect/>
          </a:stretch>
        </p:blipFill>
        <p:spPr>
          <a:xfrm>
            <a:off x="652462" y="1606657"/>
            <a:ext cx="7839074" cy="4156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871042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77A5D-A8C7-1B77-5477-8D3623DAABE4}"/>
              </a:ext>
            </a:extLst>
          </p:cNvPr>
          <p:cNvSpPr txBox="1"/>
          <p:nvPr/>
        </p:nvSpPr>
        <p:spPr>
          <a:xfrm>
            <a:off x="511835" y="1633267"/>
            <a:ext cx="8134708" cy="4197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ü"/>
            </a:pPr>
            <a:r>
              <a:rPr lang="en-US">
                <a:latin typeface="Times New Roman"/>
                <a:cs typeface="Arial"/>
              </a:rPr>
              <a:t>We take this opportunity to humbly express my thankfulness to all those concerned with our project " Vulnerability Assessment and Penetration Testing “. We are thankful to  Ganpat University for giving us opportunity to develop the Project.</a:t>
            </a:r>
            <a:endParaRPr lang="en-US">
              <a:latin typeface="Times New Roman"/>
              <a:cs typeface="Times New Roman"/>
            </a:endParaRPr>
          </a:p>
          <a:p>
            <a:pPr marL="285750" indent="-285750" algn="just">
              <a:lnSpc>
                <a:spcPct val="150000"/>
              </a:lnSpc>
              <a:buFont typeface="Wingdings"/>
              <a:buChar char="ü"/>
            </a:pPr>
            <a:r>
              <a:rPr lang="en-US">
                <a:latin typeface="Times New Roman"/>
                <a:cs typeface="Arial"/>
              </a:rPr>
              <a:t> Secondly, we are thankful to Department of Computer Science, Ganpat University, </a:t>
            </a:r>
            <a:r>
              <a:rPr lang="en-US" err="1">
                <a:latin typeface="Times New Roman"/>
                <a:cs typeface="Arial"/>
              </a:rPr>
              <a:t>Kherva</a:t>
            </a:r>
            <a:r>
              <a:rPr lang="en-US">
                <a:latin typeface="Times New Roman"/>
                <a:cs typeface="Arial"/>
              </a:rPr>
              <a:t> to provide the excellent environment to us for develop the project.</a:t>
            </a:r>
          </a:p>
          <a:p>
            <a:pPr marL="285750" indent="-285750" algn="just">
              <a:lnSpc>
                <a:spcPct val="150000"/>
              </a:lnSpc>
              <a:buFont typeface="Wingdings"/>
              <a:buChar char="ü"/>
            </a:pPr>
            <a:r>
              <a:rPr lang="en-US">
                <a:latin typeface="Times New Roman"/>
                <a:cs typeface="Arial"/>
              </a:rPr>
              <a:t>We express our deep sense of gratitude towards our guides, Prof. Krima Patel And for their keen interest in each stage of our project development, their guidance  encourages us to developing the project in the right way.</a:t>
            </a:r>
            <a:endParaRPr lang="en-US">
              <a:latin typeface="Times New Roman"/>
              <a:cs typeface="Times New Roman"/>
            </a:endParaRPr>
          </a:p>
          <a:p>
            <a:pPr marL="285750" indent="-285750" algn="just">
              <a:lnSpc>
                <a:spcPct val="150000"/>
              </a:lnSpc>
              <a:buFont typeface="Wingdings"/>
              <a:buChar char="ü"/>
            </a:pPr>
            <a:r>
              <a:rPr lang="en-US">
                <a:latin typeface="Times New Roman"/>
                <a:cs typeface="Arial"/>
              </a:rPr>
              <a:t>Finally, we are thankful to all those people who have helped us directly or indirectly in completing this project successfully.</a:t>
            </a:r>
            <a:endParaRPr lang="en-US">
              <a:latin typeface="Times New Roman"/>
              <a:cs typeface="Times New Roman"/>
            </a:endParaRPr>
          </a:p>
        </p:txBody>
      </p:sp>
      <p:sp>
        <p:nvSpPr>
          <p:cNvPr id="7" name="Title 6">
            <a:extLst>
              <a:ext uri="{FF2B5EF4-FFF2-40B4-BE49-F238E27FC236}">
                <a16:creationId xmlns:a16="http://schemas.microsoft.com/office/drawing/2014/main" id="{8254D29F-FC80-FAF3-24E9-1B7D06925A00}"/>
              </a:ext>
            </a:extLst>
          </p:cNvPr>
          <p:cNvSpPr>
            <a:spLocks noGrp="1"/>
          </p:cNvSpPr>
          <p:nvPr>
            <p:ph type="title"/>
          </p:nvPr>
        </p:nvSpPr>
        <p:spPr/>
        <p:txBody>
          <a:bodyPr vert="horz" lIns="91440" tIns="45720" rIns="91440" bIns="45720" anchor="b">
            <a:noAutofit/>
          </a:bodyPr>
          <a:lstStyle/>
          <a:p>
            <a:r>
              <a:rPr lang="en-US" sz="4000" b="1">
                <a:latin typeface="Times New Roman"/>
                <a:ea typeface="+mj-lt"/>
                <a:cs typeface="+mj-lt"/>
              </a:rPr>
              <a:t>ACKNOWLEDGEMENT</a:t>
            </a:r>
            <a:endParaRPr lang="en-US" sz="4000" b="1">
              <a:latin typeface="Times New Roman"/>
              <a:cs typeface="Times New Roman"/>
            </a:endParaRPr>
          </a:p>
        </p:txBody>
      </p:sp>
    </p:spTree>
    <p:extLst>
      <p:ext uri="{BB962C8B-B14F-4D97-AF65-F5344CB8AC3E}">
        <p14:creationId xmlns:p14="http://schemas.microsoft.com/office/powerpoint/2010/main" val="372532027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A3CD6-7ED3-1EDA-5590-86330F7935D0}"/>
              </a:ext>
            </a:extLst>
          </p:cNvPr>
          <p:cNvSpPr txBox="1"/>
          <p:nvPr/>
        </p:nvSpPr>
        <p:spPr>
          <a:xfrm>
            <a:off x="211932" y="509588"/>
            <a:ext cx="8720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3: After decompilation in resources folder you can see a Dex file name classes. Dex. Copy it and paste it in Dex2jar folder</a:t>
            </a:r>
            <a:endParaRPr lang="en-US">
              <a:latin typeface="Times New Roman"/>
              <a:cs typeface="Times New Roman"/>
            </a:endParaRPr>
          </a:p>
        </p:txBody>
      </p:sp>
      <p:pic>
        <p:nvPicPr>
          <p:cNvPr id="4" name="Picture 4" descr="Graphical user interface, table&#10;&#10;Description automatically generated">
            <a:extLst>
              <a:ext uri="{FF2B5EF4-FFF2-40B4-BE49-F238E27FC236}">
                <a16:creationId xmlns:a16="http://schemas.microsoft.com/office/drawing/2014/main" id="{1D55E445-C414-D9A2-E956-7ACD6B9568EF}"/>
              </a:ext>
            </a:extLst>
          </p:cNvPr>
          <p:cNvPicPr>
            <a:picLocks noChangeAspect="1"/>
          </p:cNvPicPr>
          <p:nvPr/>
        </p:nvPicPr>
        <p:blipFill>
          <a:blip r:embed="rId2"/>
          <a:stretch>
            <a:fillRect/>
          </a:stretch>
        </p:blipFill>
        <p:spPr>
          <a:xfrm>
            <a:off x="723900" y="1566922"/>
            <a:ext cx="7708105" cy="4093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748174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BE79C-BEC6-6D24-1BF0-23AB4EC70BE1}"/>
              </a:ext>
            </a:extLst>
          </p:cNvPr>
          <p:cNvSpPr txBox="1"/>
          <p:nvPr/>
        </p:nvSpPr>
        <p:spPr>
          <a:xfrm>
            <a:off x="342901" y="640556"/>
            <a:ext cx="8458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4 : Open the folder and press shift and right click then a power shell will be there write the command inside it.</a:t>
            </a:r>
            <a:endParaRPr lang="en-US">
              <a:latin typeface="Times New Roman"/>
              <a:cs typeface="Times New Roman"/>
            </a:endParaRPr>
          </a:p>
        </p:txBody>
      </p:sp>
      <p:pic>
        <p:nvPicPr>
          <p:cNvPr id="3" name="Picture 3">
            <a:extLst>
              <a:ext uri="{FF2B5EF4-FFF2-40B4-BE49-F238E27FC236}">
                <a16:creationId xmlns:a16="http://schemas.microsoft.com/office/drawing/2014/main" id="{7F415EA3-C600-22ED-F96F-AC6B6AAD172B}"/>
              </a:ext>
            </a:extLst>
          </p:cNvPr>
          <p:cNvPicPr>
            <a:picLocks noChangeAspect="1"/>
          </p:cNvPicPr>
          <p:nvPr/>
        </p:nvPicPr>
        <p:blipFill>
          <a:blip r:embed="rId2"/>
          <a:stretch>
            <a:fillRect/>
          </a:stretch>
        </p:blipFill>
        <p:spPr>
          <a:xfrm>
            <a:off x="723900" y="1583849"/>
            <a:ext cx="7708106" cy="4083209"/>
          </a:xfrm>
          <a:prstGeom prst="rect">
            <a:avLst/>
          </a:prstGeom>
        </p:spPr>
      </p:pic>
    </p:spTree>
    <p:extLst>
      <p:ext uri="{BB962C8B-B14F-4D97-AF65-F5344CB8AC3E}">
        <p14:creationId xmlns:p14="http://schemas.microsoft.com/office/powerpoint/2010/main" val="7740170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0C0FC-B1AD-055D-0797-58AC8DE1D735}"/>
              </a:ext>
            </a:extLst>
          </p:cNvPr>
          <p:cNvSpPr txBox="1"/>
          <p:nvPr/>
        </p:nvSpPr>
        <p:spPr>
          <a:xfrm>
            <a:off x="569120" y="700088"/>
            <a:ext cx="8017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5: After that you can see a classes-dex2jar.jar file has been create</a:t>
            </a:r>
            <a:endParaRPr lang="en-US">
              <a:latin typeface="Times New Roman"/>
              <a:cs typeface="Times New Roman"/>
            </a:endParaRPr>
          </a:p>
        </p:txBody>
      </p:sp>
      <p:pic>
        <p:nvPicPr>
          <p:cNvPr id="3" name="Picture 3" descr="Table&#10;&#10;Description automatically generated">
            <a:extLst>
              <a:ext uri="{FF2B5EF4-FFF2-40B4-BE49-F238E27FC236}">
                <a16:creationId xmlns:a16="http://schemas.microsoft.com/office/drawing/2014/main" id="{7ECA3C8B-D571-8151-2AC2-D328E4674140}"/>
              </a:ext>
            </a:extLst>
          </p:cNvPr>
          <p:cNvPicPr>
            <a:picLocks noChangeAspect="1"/>
          </p:cNvPicPr>
          <p:nvPr/>
        </p:nvPicPr>
        <p:blipFill>
          <a:blip r:embed="rId2"/>
          <a:stretch>
            <a:fillRect/>
          </a:stretch>
        </p:blipFill>
        <p:spPr>
          <a:xfrm>
            <a:off x="688181" y="1566204"/>
            <a:ext cx="7791448" cy="3999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632833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54189C-F8A7-2252-3582-402BF55F3C5B}"/>
              </a:ext>
            </a:extLst>
          </p:cNvPr>
          <p:cNvSpPr txBox="1"/>
          <p:nvPr/>
        </p:nvSpPr>
        <p:spPr>
          <a:xfrm>
            <a:off x="1104900" y="676275"/>
            <a:ext cx="6934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6: Then open </a:t>
            </a:r>
            <a:r>
              <a:rPr lang="en-US" err="1">
                <a:latin typeface="Times New Roman"/>
                <a:cs typeface="Arial"/>
              </a:rPr>
              <a:t>jd-gui</a:t>
            </a:r>
            <a:r>
              <a:rPr lang="en-US">
                <a:latin typeface="Times New Roman"/>
                <a:cs typeface="Arial"/>
              </a:rPr>
              <a:t>.</a:t>
            </a:r>
            <a:endParaRPr lang="en-US">
              <a:latin typeface="Times New Roman"/>
              <a:cs typeface="Times New Roman"/>
            </a:endParaRPr>
          </a:p>
        </p:txBody>
      </p:sp>
      <p:pic>
        <p:nvPicPr>
          <p:cNvPr id="3" name="Picture 3" descr="Text, letter&#10;&#10;Description automatically generated">
            <a:extLst>
              <a:ext uri="{FF2B5EF4-FFF2-40B4-BE49-F238E27FC236}">
                <a16:creationId xmlns:a16="http://schemas.microsoft.com/office/drawing/2014/main" id="{42E1710E-484C-0990-5372-4F000D5E9F8A}"/>
              </a:ext>
            </a:extLst>
          </p:cNvPr>
          <p:cNvPicPr>
            <a:picLocks noChangeAspect="1"/>
          </p:cNvPicPr>
          <p:nvPr/>
        </p:nvPicPr>
        <p:blipFill>
          <a:blip r:embed="rId2"/>
          <a:stretch>
            <a:fillRect/>
          </a:stretch>
        </p:blipFill>
        <p:spPr>
          <a:xfrm>
            <a:off x="771525" y="1448002"/>
            <a:ext cx="7600949" cy="3973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6179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BA68A-A60E-6D1D-ECF2-38F196E7B713}"/>
              </a:ext>
            </a:extLst>
          </p:cNvPr>
          <p:cNvSpPr txBox="1"/>
          <p:nvPr/>
        </p:nvSpPr>
        <p:spPr>
          <a:xfrm>
            <a:off x="950119" y="569119"/>
            <a:ext cx="72437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7: We can see all the file present in this app.</a:t>
            </a:r>
            <a:endParaRPr lang="en-US">
              <a:latin typeface="Times New Roman"/>
              <a:cs typeface="Times New Roman"/>
            </a:endParaRPr>
          </a:p>
        </p:txBody>
      </p:sp>
      <p:pic>
        <p:nvPicPr>
          <p:cNvPr id="3" name="Picture 3" descr="Graphical user interface, text, application&#10;&#10;Description automatically generated">
            <a:extLst>
              <a:ext uri="{FF2B5EF4-FFF2-40B4-BE49-F238E27FC236}">
                <a16:creationId xmlns:a16="http://schemas.microsoft.com/office/drawing/2014/main" id="{7F919250-6551-2D2C-413B-2CB0B43DED86}"/>
              </a:ext>
            </a:extLst>
          </p:cNvPr>
          <p:cNvPicPr>
            <a:picLocks noChangeAspect="1"/>
          </p:cNvPicPr>
          <p:nvPr/>
        </p:nvPicPr>
        <p:blipFill>
          <a:blip r:embed="rId2"/>
          <a:stretch>
            <a:fillRect/>
          </a:stretch>
        </p:blipFill>
        <p:spPr>
          <a:xfrm>
            <a:off x="676275" y="1453884"/>
            <a:ext cx="7803356" cy="4128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471506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3D79477F-FA0F-6C5D-5D70-7B0137C0CB6A}"/>
              </a:ext>
            </a:extLst>
          </p:cNvPr>
          <p:cNvPicPr>
            <a:picLocks noChangeAspect="1"/>
          </p:cNvPicPr>
          <p:nvPr/>
        </p:nvPicPr>
        <p:blipFill>
          <a:blip r:embed="rId2"/>
          <a:stretch>
            <a:fillRect/>
          </a:stretch>
        </p:blipFill>
        <p:spPr>
          <a:xfrm>
            <a:off x="176212" y="197847"/>
            <a:ext cx="5755480" cy="3021400"/>
          </a:xfrm>
          <a:prstGeom prst="rect">
            <a:avLst/>
          </a:prstGeom>
          <a:ln>
            <a:noFill/>
          </a:ln>
          <a:effectLst>
            <a:outerShdw blurRad="292100" dist="139700" dir="2700000" algn="tl" rotWithShape="0">
              <a:srgbClr val="333333">
                <a:alpha val="65000"/>
              </a:srgbClr>
            </a:outerShdw>
          </a:effectLst>
        </p:spPr>
      </p:pic>
      <p:pic>
        <p:nvPicPr>
          <p:cNvPr id="3" name="Picture 3" descr="Text&#10;&#10;Description automatically generated">
            <a:extLst>
              <a:ext uri="{FF2B5EF4-FFF2-40B4-BE49-F238E27FC236}">
                <a16:creationId xmlns:a16="http://schemas.microsoft.com/office/drawing/2014/main" id="{419ADF49-E2F3-4BA5-4B38-76BE529612BD}"/>
              </a:ext>
            </a:extLst>
          </p:cNvPr>
          <p:cNvPicPr>
            <a:picLocks noChangeAspect="1"/>
          </p:cNvPicPr>
          <p:nvPr/>
        </p:nvPicPr>
        <p:blipFill>
          <a:blip r:embed="rId3"/>
          <a:stretch>
            <a:fillRect/>
          </a:stretch>
        </p:blipFill>
        <p:spPr>
          <a:xfrm>
            <a:off x="2582400" y="3292468"/>
            <a:ext cx="6362024" cy="3357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19432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2066ED5-0133-3E16-7A31-A07465848DF0}"/>
              </a:ext>
            </a:extLst>
          </p:cNvPr>
          <p:cNvPicPr>
            <a:picLocks noChangeAspect="1"/>
          </p:cNvPicPr>
          <p:nvPr/>
        </p:nvPicPr>
        <p:blipFill>
          <a:blip r:embed="rId2"/>
          <a:stretch>
            <a:fillRect/>
          </a:stretch>
        </p:blipFill>
        <p:spPr>
          <a:xfrm>
            <a:off x="569343" y="1307428"/>
            <a:ext cx="8005313" cy="42575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3934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10C6F3D-E9B3-A29A-5266-E71B63ED1859}"/>
              </a:ext>
            </a:extLst>
          </p:cNvPr>
          <p:cNvGraphicFramePr>
            <a:graphicFrameLocks noGrp="1"/>
          </p:cNvGraphicFramePr>
          <p:nvPr>
            <p:extLst>
              <p:ext uri="{D42A27DB-BD31-4B8C-83A1-F6EECF244321}">
                <p14:modId xmlns:p14="http://schemas.microsoft.com/office/powerpoint/2010/main" val="3314712265"/>
              </p:ext>
            </p:extLst>
          </p:nvPr>
        </p:nvGraphicFramePr>
        <p:xfrm>
          <a:off x="618226" y="373811"/>
          <a:ext cx="7851326" cy="5652563"/>
        </p:xfrm>
        <a:graphic>
          <a:graphicData uri="http://schemas.openxmlformats.org/drawingml/2006/table">
            <a:tbl>
              <a:tblPr firstRow="1" bandRow="1">
                <a:tableStyleId>{5940675A-B579-460E-94D1-54222C63F5DA}</a:tableStyleId>
              </a:tblPr>
              <a:tblGrid>
                <a:gridCol w="2020274">
                  <a:extLst>
                    <a:ext uri="{9D8B030D-6E8A-4147-A177-3AD203B41FA5}">
                      <a16:colId xmlns:a16="http://schemas.microsoft.com/office/drawing/2014/main" val="3808905843"/>
                    </a:ext>
                  </a:extLst>
                </a:gridCol>
                <a:gridCol w="5831052">
                  <a:extLst>
                    <a:ext uri="{9D8B030D-6E8A-4147-A177-3AD203B41FA5}">
                      <a16:colId xmlns:a16="http://schemas.microsoft.com/office/drawing/2014/main" val="3143920046"/>
                    </a:ext>
                  </a:extLst>
                </a:gridCol>
              </a:tblGrid>
              <a:tr h="635000">
                <a:tc>
                  <a:txBody>
                    <a:bodyPr/>
                    <a:lstStyle/>
                    <a:p>
                      <a:pPr algn="ctr"/>
                      <a:r>
                        <a:rPr lang="en-US" b="1">
                          <a:latin typeface="Times New Roman"/>
                        </a:rPr>
                        <a:t>1.4</a:t>
                      </a:r>
                    </a:p>
                  </a:txBody>
                  <a:tcPr anchor="ctr"/>
                </a:tc>
                <a:tc>
                  <a:txBody>
                    <a:bodyPr/>
                    <a:lstStyle/>
                    <a:p>
                      <a:pPr lvl="0" algn="l">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838461580"/>
                  </a:ext>
                </a:extLst>
              </a:tr>
              <a:tr h="5017563">
                <a:tc gridSpan="2">
                  <a:txBody>
                    <a:bodyPr/>
                    <a:lstStyle/>
                    <a:p>
                      <a:pPr lvl="0">
                        <a:lnSpc>
                          <a:spcPct val="150000"/>
                        </a:lnSpc>
                        <a:buNone/>
                      </a:pPr>
                      <a:r>
                        <a:rPr lang="en-US" b="0" i="0" u="none" strike="noStrike" noProof="0">
                          <a:latin typeface="Times New Roman"/>
                        </a:rPr>
                        <a:t>It is important to threat model your mobile app, OS, platforms, and frameworks to understand the information assets the app processes and how the APIs handle those assets. It is crucial to see how they handle the following types of features:</a:t>
                      </a:r>
                      <a:br>
                        <a:rPr lang="en-US" b="0" i="0" u="none" strike="noStrike" noProof="0">
                          <a:latin typeface="Times New Roman"/>
                        </a:rPr>
                      </a:br>
                      <a:r>
                        <a:rPr lang="en-US" b="0" i="0" u="none" strike="noStrike" noProof="0">
                          <a:latin typeface="Times New Roman"/>
                        </a:rPr>
                        <a:t>✓ URL caching (both request and response);</a:t>
                      </a:r>
                      <a:br>
                        <a:rPr lang="en-US" b="0" i="0" u="none" strike="noStrike" noProof="0">
                          <a:latin typeface="Times New Roman"/>
                        </a:rPr>
                      </a:br>
                      <a:r>
                        <a:rPr lang="en-US" b="0" i="0" u="none" strike="noStrike" noProof="0">
                          <a:latin typeface="Times New Roman"/>
                        </a:rPr>
                        <a:t>✓ Keyboard press caching;</a:t>
                      </a:r>
                      <a:br>
                        <a:rPr lang="en-US" b="0" i="0" u="none" strike="noStrike" noProof="0">
                          <a:latin typeface="Times New Roman"/>
                        </a:rPr>
                      </a:br>
                      <a:r>
                        <a:rPr lang="en-US" b="0" i="0" u="none" strike="noStrike" noProof="0">
                          <a:latin typeface="Times New Roman"/>
                        </a:rPr>
                        <a:t>✓ Copy/Paste buffer caching;</a:t>
                      </a:r>
                      <a:br>
                        <a:rPr lang="en-US" b="0" i="0" u="none" strike="noStrike" noProof="0">
                          <a:latin typeface="Times New Roman"/>
                        </a:rPr>
                      </a:br>
                      <a:r>
                        <a:rPr lang="en-US" b="0" i="0" u="none" strike="noStrike" noProof="0">
                          <a:latin typeface="Times New Roman"/>
                        </a:rPr>
                        <a:t>✓ Application backgrounding;</a:t>
                      </a:r>
                      <a:br>
                        <a:rPr lang="en-US" b="0" i="0" u="none" strike="noStrike" noProof="0">
                          <a:latin typeface="Times New Roman"/>
                        </a:rPr>
                      </a:br>
                      <a:r>
                        <a:rPr lang="en-US" b="0" i="0" u="none" strike="noStrike" noProof="0">
                          <a:latin typeface="Times New Roman"/>
                        </a:rPr>
                        <a:t>✓ Intermediate data</a:t>
                      </a:r>
                      <a:br>
                        <a:rPr lang="en-US" b="0" i="0" u="none" strike="noStrike" noProof="0">
                          <a:latin typeface="Times New Roman"/>
                        </a:rPr>
                      </a:br>
                      <a:r>
                        <a:rPr lang="en-US" b="0" i="0" u="none" strike="noStrike" noProof="0">
                          <a:latin typeface="Times New Roman"/>
                        </a:rPr>
                        <a:t>✓ Logging;</a:t>
                      </a:r>
                      <a:br>
                        <a:rPr lang="en-US" b="0" i="0" u="none" strike="noStrike" noProof="0">
                          <a:latin typeface="Times New Roman"/>
                        </a:rPr>
                      </a:br>
                      <a:r>
                        <a:rPr lang="en-US" b="0" i="0" u="none" strike="noStrike" noProof="0">
                          <a:latin typeface="Times New Roman"/>
                        </a:rPr>
                        <a:t>✓ HTML5 data storage;</a:t>
                      </a:r>
                      <a:br>
                        <a:rPr lang="en-US" b="0" i="0" u="none" strike="noStrike" noProof="0">
                          <a:latin typeface="Times New Roman"/>
                        </a:rPr>
                      </a:br>
                      <a:r>
                        <a:rPr lang="en-US" b="0" i="0" u="none" strike="noStrike" noProof="0">
                          <a:latin typeface="Times New Roman"/>
                        </a:rPr>
                        <a:t>✓ Browser cookie objects;</a:t>
                      </a:r>
                      <a:br>
                        <a:rPr lang="en-US" b="0" i="0" u="none" strike="noStrike" noProof="0">
                          <a:latin typeface="Times New Roman"/>
                        </a:rPr>
                      </a:br>
                      <a:r>
                        <a:rPr lang="en-US" b="0" i="0" u="none" strike="noStrike" noProof="0">
                          <a:latin typeface="Times New Roman"/>
                        </a:rPr>
                        <a:t>✓ Analytics data sent to 3rd parties.</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1781075811"/>
                  </a:ext>
                </a:extLst>
              </a:tr>
            </a:tbl>
          </a:graphicData>
        </a:graphic>
      </p:graphicFrame>
    </p:spTree>
    <p:extLst>
      <p:ext uri="{BB962C8B-B14F-4D97-AF65-F5344CB8AC3E}">
        <p14:creationId xmlns:p14="http://schemas.microsoft.com/office/powerpoint/2010/main" val="32958324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43FDDFC-BA1B-D8A1-0304-34EEE7C8982F}"/>
              </a:ext>
            </a:extLst>
          </p:cNvPr>
          <p:cNvGraphicFramePr>
            <a:graphicFrameLocks noGrp="1"/>
          </p:cNvGraphicFramePr>
          <p:nvPr>
            <p:extLst>
              <p:ext uri="{D42A27DB-BD31-4B8C-83A1-F6EECF244321}">
                <p14:modId xmlns:p14="http://schemas.microsoft.com/office/powerpoint/2010/main" val="390285968"/>
              </p:ext>
            </p:extLst>
          </p:nvPr>
        </p:nvGraphicFramePr>
        <p:xfrm>
          <a:off x="575094" y="1207698"/>
          <a:ext cx="7930629" cy="3696462"/>
        </p:xfrm>
        <a:graphic>
          <a:graphicData uri="http://schemas.openxmlformats.org/drawingml/2006/table">
            <a:tbl>
              <a:tblPr firstRow="1" bandRow="1">
                <a:tableStyleId>{5940675A-B579-460E-94D1-54222C63F5DA}</a:tableStyleId>
              </a:tblPr>
              <a:tblGrid>
                <a:gridCol w="1728551">
                  <a:extLst>
                    <a:ext uri="{9D8B030D-6E8A-4147-A177-3AD203B41FA5}">
                      <a16:colId xmlns:a16="http://schemas.microsoft.com/office/drawing/2014/main" val="3741685269"/>
                    </a:ext>
                  </a:extLst>
                </a:gridCol>
                <a:gridCol w="3558535">
                  <a:extLst>
                    <a:ext uri="{9D8B030D-6E8A-4147-A177-3AD203B41FA5}">
                      <a16:colId xmlns:a16="http://schemas.microsoft.com/office/drawing/2014/main" val="1219724824"/>
                    </a:ext>
                  </a:extLst>
                </a:gridCol>
                <a:gridCol w="2643543">
                  <a:extLst>
                    <a:ext uri="{9D8B030D-6E8A-4147-A177-3AD203B41FA5}">
                      <a16:colId xmlns:a16="http://schemas.microsoft.com/office/drawing/2014/main" val="3342865629"/>
                    </a:ext>
                  </a:extLst>
                </a:gridCol>
              </a:tblGrid>
              <a:tr h="528066">
                <a:tc rowSpan="2">
                  <a:txBody>
                    <a:bodyPr/>
                    <a:lstStyle/>
                    <a:p>
                      <a:pPr algn="ctr"/>
                      <a:r>
                        <a:rPr lang="en-US" b="1">
                          <a:latin typeface="Times New Roman"/>
                        </a:rPr>
                        <a:t>2</a:t>
                      </a:r>
                    </a:p>
                  </a:txBody>
                  <a:tcPr anchor="ctr"/>
                </a:tc>
                <a:tc rowSpan="2">
                  <a:txBody>
                    <a:bodyPr/>
                    <a:lstStyle/>
                    <a:p>
                      <a:pPr lvl="0">
                        <a:buNone/>
                      </a:pPr>
                      <a:r>
                        <a:rPr lang="en-US" b="1" i="0" u="none" strike="noStrike" noProof="0">
                          <a:latin typeface="Times New Roman"/>
                        </a:rPr>
                        <a:t>OTP Bypassing on Colorwiz</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1820919388"/>
                  </a:ext>
                </a:extLst>
              </a:tr>
              <a:tr h="528066">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HIGH</a:t>
                      </a:r>
                      <a:endParaRPr lang="en-US" b="1">
                        <a:solidFill>
                          <a:schemeClr val="bg1"/>
                        </a:solidFill>
                        <a:latin typeface="Times New Roman"/>
                      </a:endParaRPr>
                    </a:p>
                  </a:txBody>
                  <a:tcPr anchor="ctr">
                    <a:solidFill>
                      <a:srgbClr val="FF0000"/>
                    </a:solidFill>
                  </a:tcPr>
                </a:tc>
                <a:extLst>
                  <a:ext uri="{0D108BD9-81ED-4DB2-BD59-A6C34878D82A}">
                    <a16:rowId xmlns:a16="http://schemas.microsoft.com/office/drawing/2014/main" val="2721573633"/>
                  </a:ext>
                </a:extLst>
              </a:tr>
              <a:tr h="528066">
                <a:tc>
                  <a:txBody>
                    <a:bodyPr/>
                    <a:lstStyle/>
                    <a:p>
                      <a:pPr algn="ctr"/>
                      <a:r>
                        <a:rPr lang="en-US" b="1">
                          <a:latin typeface="Times New Roman"/>
                        </a:rPr>
                        <a:t>2.1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093021687"/>
                  </a:ext>
                </a:extLst>
              </a:tr>
              <a:tr h="528066">
                <a:tc gridSpan="3">
                  <a:txBody>
                    <a:bodyPr/>
                    <a:lstStyle/>
                    <a:p>
                      <a:pPr lvl="0">
                        <a:buNone/>
                      </a:pPr>
                      <a:r>
                        <a:rPr lang="en-US" b="0" i="0" u="none" strike="noStrike" noProof="0">
                          <a:latin typeface="Times New Roman"/>
                        </a:rPr>
                        <a:t>https://colorwiz.in/#/login</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127721"/>
                  </a:ext>
                </a:extLst>
              </a:tr>
              <a:tr h="528066">
                <a:tc>
                  <a:txBody>
                    <a:bodyPr/>
                    <a:lstStyle/>
                    <a:p>
                      <a:pPr algn="ctr"/>
                      <a:r>
                        <a:rPr lang="en-US" b="1">
                          <a:latin typeface="Times New Roman"/>
                        </a:rPr>
                        <a:t>2.2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655304772"/>
                  </a:ext>
                </a:extLst>
              </a:tr>
              <a:tr h="528066">
                <a:tc gridSpan="3">
                  <a:txBody>
                    <a:bodyPr/>
                    <a:lstStyle/>
                    <a:p>
                      <a:pPr lvl="0">
                        <a:buNone/>
                      </a:pPr>
                      <a:r>
                        <a:rPr lang="en-US" b="0" i="0" u="none" strike="noStrike" noProof="0">
                          <a:latin typeface="Times New Roman"/>
                        </a:rPr>
                        <a:t>Unauthorized access to any User account</a:t>
                      </a:r>
                      <a:endParaRPr lang="en-US">
                        <a:latin typeface="Times New Roman"/>
                      </a:endParaRP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90498617"/>
                  </a:ext>
                </a:extLst>
              </a:tr>
              <a:tr h="528066">
                <a:tc>
                  <a:txBody>
                    <a:bodyPr/>
                    <a:lstStyle/>
                    <a:p>
                      <a:pPr algn="ctr"/>
                      <a:r>
                        <a:rPr lang="en-US" b="1">
                          <a:latin typeface="Times New Roman"/>
                        </a:rPr>
                        <a:t>2.3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057100288"/>
                  </a:ext>
                </a:extLst>
              </a:tr>
            </a:tbl>
          </a:graphicData>
        </a:graphic>
      </p:graphicFrame>
    </p:spTree>
    <p:extLst>
      <p:ext uri="{BB962C8B-B14F-4D97-AF65-F5344CB8AC3E}">
        <p14:creationId xmlns:p14="http://schemas.microsoft.com/office/powerpoint/2010/main" val="76333010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724FF4-EF35-06F0-77FF-F63C7FAEE320}"/>
              </a:ext>
            </a:extLst>
          </p:cNvPr>
          <p:cNvSpPr txBox="1"/>
          <p:nvPr/>
        </p:nvSpPr>
        <p:spPr>
          <a:xfrm>
            <a:off x="540588" y="756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rPr>
              <a:t>Step – 1: Visit​</a:t>
            </a:r>
            <a:endParaRPr lang="en-US" dirty="0">
              <a:latin typeface="Times New Roman"/>
              <a:cs typeface="Times New Roman"/>
            </a:endParaRPr>
          </a:p>
        </p:txBody>
      </p:sp>
      <p:pic>
        <p:nvPicPr>
          <p:cNvPr id="4" name="Picture 4" descr="Graphical user interface, application&#10;&#10;Description automatically generated">
            <a:extLst>
              <a:ext uri="{FF2B5EF4-FFF2-40B4-BE49-F238E27FC236}">
                <a16:creationId xmlns:a16="http://schemas.microsoft.com/office/drawing/2014/main" id="{C8C1A123-647B-D8B4-0057-140E1EFA7316}"/>
              </a:ext>
            </a:extLst>
          </p:cNvPr>
          <p:cNvPicPr>
            <a:picLocks noChangeAspect="1"/>
          </p:cNvPicPr>
          <p:nvPr/>
        </p:nvPicPr>
        <p:blipFill>
          <a:blip r:embed="rId2"/>
          <a:stretch>
            <a:fillRect/>
          </a:stretch>
        </p:blipFill>
        <p:spPr>
          <a:xfrm>
            <a:off x="540588" y="1463572"/>
            <a:ext cx="8062822" cy="4290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9892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b">
            <a:noAutofit/>
          </a:bodyPr>
          <a:lstStyle/>
          <a:p>
            <a:r>
              <a:rPr lang="en-US" sz="4000" b="1">
                <a:latin typeface="Times New Roman"/>
                <a:cs typeface="Times New Roman"/>
              </a:rPr>
              <a:t>CONTENTS</a:t>
            </a:r>
            <a:endParaRPr lang="en-US" sz="4000" b="1">
              <a:latin typeface="Times New Roman" pitchFamily="18" charset="0"/>
              <a:cs typeface="Times New Roman" pitchFamily="18" charset="0"/>
            </a:endParaRPr>
          </a:p>
        </p:txBody>
      </p:sp>
      <p:graphicFrame>
        <p:nvGraphicFramePr>
          <p:cNvPr id="4" name="Table 4">
            <a:extLst>
              <a:ext uri="{FF2B5EF4-FFF2-40B4-BE49-F238E27FC236}">
                <a16:creationId xmlns:a16="http://schemas.microsoft.com/office/drawing/2014/main" id="{BB0AB3EF-FC30-DEFF-7925-092EAF87F1B1}"/>
              </a:ext>
            </a:extLst>
          </p:cNvPr>
          <p:cNvGraphicFramePr>
            <a:graphicFrameLocks noGrp="1"/>
          </p:cNvGraphicFramePr>
          <p:nvPr>
            <p:extLst>
              <p:ext uri="{D42A27DB-BD31-4B8C-83A1-F6EECF244321}">
                <p14:modId xmlns:p14="http://schemas.microsoft.com/office/powerpoint/2010/main" val="3839390189"/>
              </p:ext>
            </p:extLst>
          </p:nvPr>
        </p:nvGraphicFramePr>
        <p:xfrm>
          <a:off x="531961" y="1524000"/>
          <a:ext cx="8136957" cy="4792065"/>
        </p:xfrm>
        <a:graphic>
          <a:graphicData uri="http://schemas.openxmlformats.org/drawingml/2006/table">
            <a:tbl>
              <a:tblPr firstRow="1" bandRow="1">
                <a:tableStyleId>{616DA210-FB5B-4158-B5E0-FEB733F419BA}</a:tableStyleId>
              </a:tblPr>
              <a:tblGrid>
                <a:gridCol w="1223102">
                  <a:extLst>
                    <a:ext uri="{9D8B030D-6E8A-4147-A177-3AD203B41FA5}">
                      <a16:colId xmlns:a16="http://schemas.microsoft.com/office/drawing/2014/main" val="1824270139"/>
                    </a:ext>
                  </a:extLst>
                </a:gridCol>
                <a:gridCol w="5589112">
                  <a:extLst>
                    <a:ext uri="{9D8B030D-6E8A-4147-A177-3AD203B41FA5}">
                      <a16:colId xmlns:a16="http://schemas.microsoft.com/office/drawing/2014/main" val="2302846015"/>
                    </a:ext>
                  </a:extLst>
                </a:gridCol>
                <a:gridCol w="1324743">
                  <a:extLst>
                    <a:ext uri="{9D8B030D-6E8A-4147-A177-3AD203B41FA5}">
                      <a16:colId xmlns:a16="http://schemas.microsoft.com/office/drawing/2014/main" val="1357770174"/>
                    </a:ext>
                  </a:extLst>
                </a:gridCol>
              </a:tblGrid>
              <a:tr h="382995">
                <a:tc>
                  <a:txBody>
                    <a:bodyPr/>
                    <a:lstStyle/>
                    <a:p>
                      <a:pPr algn="ctr"/>
                      <a:r>
                        <a:rPr lang="en-US" sz="1800" b="1" dirty="0">
                          <a:latin typeface="Times New Roman"/>
                        </a:rPr>
                        <a:t>SR. NO.</a:t>
                      </a:r>
                    </a:p>
                  </a:txBody>
                  <a:tcPr anchor="ctr"/>
                </a:tc>
                <a:tc>
                  <a:txBody>
                    <a:bodyPr/>
                    <a:lstStyle/>
                    <a:p>
                      <a:r>
                        <a:rPr lang="en-US" sz="1800" b="1" dirty="0">
                          <a:latin typeface="Times New Roman"/>
                        </a:rPr>
                        <a:t>PARTICULARS</a:t>
                      </a:r>
                    </a:p>
                  </a:txBody>
                  <a:tcPr/>
                </a:tc>
                <a:tc>
                  <a:txBody>
                    <a:bodyPr/>
                    <a:lstStyle/>
                    <a:p>
                      <a:r>
                        <a:rPr lang="en-US" sz="1800" b="1" dirty="0">
                          <a:latin typeface="Times New Roman"/>
                        </a:rPr>
                        <a:t>PAGE NO.</a:t>
                      </a:r>
                    </a:p>
                  </a:txBody>
                  <a:tcPr/>
                </a:tc>
                <a:extLst>
                  <a:ext uri="{0D108BD9-81ED-4DB2-BD59-A6C34878D82A}">
                    <a16:rowId xmlns:a16="http://schemas.microsoft.com/office/drawing/2014/main" val="4128796302"/>
                  </a:ext>
                </a:extLst>
              </a:tr>
              <a:tr h="382995">
                <a:tc>
                  <a:txBody>
                    <a:bodyPr/>
                    <a:lstStyle/>
                    <a:p>
                      <a:pPr algn="ctr"/>
                      <a:r>
                        <a:rPr lang="en-US" sz="1600" b="0" dirty="0">
                          <a:latin typeface="Times New Roman"/>
                        </a:rPr>
                        <a:t>1</a:t>
                      </a:r>
                    </a:p>
                  </a:txBody>
                  <a:tcPr anchor="ctr"/>
                </a:tc>
                <a:tc>
                  <a:txBody>
                    <a:bodyPr/>
                    <a:lstStyle/>
                    <a:p>
                      <a:r>
                        <a:rPr lang="en-US" sz="1600" b="0" dirty="0">
                          <a:latin typeface="Times New Roman"/>
                        </a:rPr>
                        <a:t>Project Profile</a:t>
                      </a:r>
                    </a:p>
                  </a:txBody>
                  <a:tcPr/>
                </a:tc>
                <a:tc>
                  <a:txBody>
                    <a:bodyPr/>
                    <a:lstStyle/>
                    <a:p>
                      <a:pPr algn="ctr"/>
                      <a:r>
                        <a:rPr lang="en-US" sz="1600" b="0" dirty="0">
                          <a:latin typeface="Times New Roman"/>
                        </a:rPr>
                        <a:t>05</a:t>
                      </a:r>
                    </a:p>
                  </a:txBody>
                  <a:tcPr anchor="ctr"/>
                </a:tc>
                <a:extLst>
                  <a:ext uri="{0D108BD9-81ED-4DB2-BD59-A6C34878D82A}">
                    <a16:rowId xmlns:a16="http://schemas.microsoft.com/office/drawing/2014/main" val="131902655"/>
                  </a:ext>
                </a:extLst>
              </a:tr>
              <a:tr h="382995">
                <a:tc>
                  <a:txBody>
                    <a:bodyPr/>
                    <a:lstStyle/>
                    <a:p>
                      <a:pPr algn="ctr"/>
                      <a:r>
                        <a:rPr lang="en-US" sz="1600" b="0" dirty="0">
                          <a:latin typeface="Times New Roman"/>
                        </a:rPr>
                        <a:t>2</a:t>
                      </a:r>
                    </a:p>
                  </a:txBody>
                  <a:tcPr anchor="ctr"/>
                </a:tc>
                <a:tc>
                  <a:txBody>
                    <a:bodyPr/>
                    <a:lstStyle/>
                    <a:p>
                      <a:r>
                        <a:rPr lang="en-US" sz="1600" b="0" dirty="0">
                          <a:latin typeface="Times New Roman"/>
                        </a:rPr>
                        <a:t>Introduction</a:t>
                      </a:r>
                    </a:p>
                  </a:txBody>
                  <a:tcPr/>
                </a:tc>
                <a:tc>
                  <a:txBody>
                    <a:bodyPr/>
                    <a:lstStyle/>
                    <a:p>
                      <a:pPr algn="ctr"/>
                      <a:r>
                        <a:rPr lang="en-US" sz="1600" b="0" dirty="0">
                          <a:latin typeface="Times New Roman"/>
                        </a:rPr>
                        <a:t>07</a:t>
                      </a:r>
                    </a:p>
                  </a:txBody>
                  <a:tcPr anchor="ctr"/>
                </a:tc>
                <a:extLst>
                  <a:ext uri="{0D108BD9-81ED-4DB2-BD59-A6C34878D82A}">
                    <a16:rowId xmlns:a16="http://schemas.microsoft.com/office/drawing/2014/main" val="3806032215"/>
                  </a:ext>
                </a:extLst>
              </a:tr>
              <a:tr h="382995">
                <a:tc>
                  <a:txBody>
                    <a:bodyPr/>
                    <a:lstStyle/>
                    <a:p>
                      <a:pPr algn="ctr"/>
                      <a:endParaRPr lang="en-US" sz="1600" b="0">
                        <a:latin typeface="Times New Roman"/>
                      </a:endParaRPr>
                    </a:p>
                  </a:txBody>
                  <a:tcPr anchor="ctr"/>
                </a:tc>
                <a:tc>
                  <a:txBody>
                    <a:bodyPr/>
                    <a:lstStyle/>
                    <a:p>
                      <a:r>
                        <a:rPr lang="en-US" sz="1600" b="0" dirty="0">
                          <a:latin typeface="Times New Roman"/>
                        </a:rPr>
                        <a:t>2.1 Overview</a:t>
                      </a:r>
                    </a:p>
                  </a:txBody>
                  <a:tcPr/>
                </a:tc>
                <a:tc>
                  <a:txBody>
                    <a:bodyPr/>
                    <a:lstStyle/>
                    <a:p>
                      <a:pPr algn="ctr"/>
                      <a:r>
                        <a:rPr lang="en-US" sz="1600" b="0" dirty="0">
                          <a:latin typeface="Times New Roman"/>
                        </a:rPr>
                        <a:t>07</a:t>
                      </a:r>
                    </a:p>
                  </a:txBody>
                  <a:tcPr anchor="ctr"/>
                </a:tc>
                <a:extLst>
                  <a:ext uri="{0D108BD9-81ED-4DB2-BD59-A6C34878D82A}">
                    <a16:rowId xmlns:a16="http://schemas.microsoft.com/office/drawing/2014/main" val="433691991"/>
                  </a:ext>
                </a:extLst>
              </a:tr>
              <a:tr h="382995">
                <a:tc>
                  <a:txBody>
                    <a:bodyPr/>
                    <a:lstStyle/>
                    <a:p>
                      <a:pPr algn="ctr"/>
                      <a:endParaRPr lang="en-US" sz="1600" b="0">
                        <a:latin typeface="Times New Roman"/>
                      </a:endParaRPr>
                    </a:p>
                  </a:txBody>
                  <a:tcPr anchor="ctr"/>
                </a:tc>
                <a:tc>
                  <a:txBody>
                    <a:bodyPr/>
                    <a:lstStyle/>
                    <a:p>
                      <a:r>
                        <a:rPr lang="en-US" sz="1600" b="0" dirty="0">
                          <a:latin typeface="Times New Roman"/>
                        </a:rPr>
                        <a:t>2.2 Background and Motivation</a:t>
                      </a:r>
                    </a:p>
                  </a:txBody>
                  <a:tcPr/>
                </a:tc>
                <a:tc>
                  <a:txBody>
                    <a:bodyPr/>
                    <a:lstStyle/>
                    <a:p>
                      <a:pPr algn="ctr"/>
                      <a:r>
                        <a:rPr lang="en-US" sz="1600" b="0" dirty="0">
                          <a:latin typeface="Times New Roman"/>
                        </a:rPr>
                        <a:t>08</a:t>
                      </a:r>
                    </a:p>
                  </a:txBody>
                  <a:tcPr anchor="ctr"/>
                </a:tc>
                <a:extLst>
                  <a:ext uri="{0D108BD9-81ED-4DB2-BD59-A6C34878D82A}">
                    <a16:rowId xmlns:a16="http://schemas.microsoft.com/office/drawing/2014/main" val="3856076779"/>
                  </a:ext>
                </a:extLst>
              </a:tr>
              <a:tr h="382995">
                <a:tc>
                  <a:txBody>
                    <a:bodyPr/>
                    <a:lstStyle/>
                    <a:p>
                      <a:pPr lvl="0" algn="ctr">
                        <a:buNone/>
                      </a:pPr>
                      <a:endParaRPr lang="en-US" sz="1600" b="0" dirty="0">
                        <a:latin typeface="Times New Roman"/>
                      </a:endParaRPr>
                    </a:p>
                  </a:txBody>
                  <a:tcPr anchor="ctr"/>
                </a:tc>
                <a:tc>
                  <a:txBody>
                    <a:bodyPr/>
                    <a:lstStyle/>
                    <a:p>
                      <a:pPr lvl="0">
                        <a:buNone/>
                      </a:pPr>
                      <a:r>
                        <a:rPr lang="en-US" sz="1600" b="0" dirty="0">
                          <a:latin typeface="Times New Roman"/>
                        </a:rPr>
                        <a:t>2.3 Objective</a:t>
                      </a:r>
                    </a:p>
                  </a:txBody>
                  <a:tcPr/>
                </a:tc>
                <a:tc>
                  <a:txBody>
                    <a:bodyPr/>
                    <a:lstStyle/>
                    <a:p>
                      <a:pPr lvl="0" algn="ctr">
                        <a:buNone/>
                      </a:pPr>
                      <a:r>
                        <a:rPr lang="en-US" sz="1600" b="0" dirty="0">
                          <a:latin typeface="Times New Roman"/>
                        </a:rPr>
                        <a:t>09</a:t>
                      </a:r>
                    </a:p>
                  </a:txBody>
                  <a:tcPr anchor="ctr"/>
                </a:tc>
                <a:extLst>
                  <a:ext uri="{0D108BD9-81ED-4DB2-BD59-A6C34878D82A}">
                    <a16:rowId xmlns:a16="http://schemas.microsoft.com/office/drawing/2014/main" val="1960546462"/>
                  </a:ext>
                </a:extLst>
              </a:tr>
              <a:tr h="382995">
                <a:tc>
                  <a:txBody>
                    <a:bodyPr/>
                    <a:lstStyle/>
                    <a:p>
                      <a:pPr algn="ctr"/>
                      <a:endParaRPr lang="en-US" sz="1600" b="0">
                        <a:latin typeface="Times New Roman"/>
                      </a:endParaRPr>
                    </a:p>
                  </a:txBody>
                  <a:tcPr anchor="ctr"/>
                </a:tc>
                <a:tc>
                  <a:txBody>
                    <a:bodyPr/>
                    <a:lstStyle/>
                    <a:p>
                      <a:r>
                        <a:rPr lang="en-US" sz="1600" b="0" dirty="0">
                          <a:latin typeface="Times New Roman"/>
                        </a:rPr>
                        <a:t>2.4 Methodology</a:t>
                      </a:r>
                    </a:p>
                  </a:txBody>
                  <a:tcPr/>
                </a:tc>
                <a:tc>
                  <a:txBody>
                    <a:bodyPr/>
                    <a:lstStyle/>
                    <a:p>
                      <a:pPr algn="ctr"/>
                      <a:r>
                        <a:rPr lang="en-US" sz="1600" b="0" dirty="0">
                          <a:latin typeface="Times New Roman"/>
                        </a:rPr>
                        <a:t>10</a:t>
                      </a:r>
                    </a:p>
                  </a:txBody>
                  <a:tcPr anchor="ctr"/>
                </a:tc>
                <a:extLst>
                  <a:ext uri="{0D108BD9-81ED-4DB2-BD59-A6C34878D82A}">
                    <a16:rowId xmlns:a16="http://schemas.microsoft.com/office/drawing/2014/main" val="2773555747"/>
                  </a:ext>
                </a:extLst>
              </a:tr>
              <a:tr h="382995">
                <a:tc>
                  <a:txBody>
                    <a:bodyPr/>
                    <a:lstStyle/>
                    <a:p>
                      <a:pPr algn="ctr"/>
                      <a:r>
                        <a:rPr lang="en-US" sz="1600" b="0" dirty="0">
                          <a:latin typeface="Times New Roman"/>
                        </a:rPr>
                        <a:t>3</a:t>
                      </a:r>
                    </a:p>
                  </a:txBody>
                  <a:tcPr anchor="ctr"/>
                </a:tc>
                <a:tc>
                  <a:txBody>
                    <a:bodyPr/>
                    <a:lstStyle/>
                    <a:p>
                      <a:r>
                        <a:rPr lang="en-US" sz="1600" b="0" dirty="0">
                          <a:latin typeface="Times New Roman"/>
                        </a:rPr>
                        <a:t>Hardware and Software Requirement</a:t>
                      </a:r>
                    </a:p>
                  </a:txBody>
                  <a:tcPr/>
                </a:tc>
                <a:tc>
                  <a:txBody>
                    <a:bodyPr/>
                    <a:lstStyle/>
                    <a:p>
                      <a:pPr algn="ctr"/>
                      <a:r>
                        <a:rPr lang="en-US" sz="1600" b="0" dirty="0">
                          <a:latin typeface="Times New Roman"/>
                        </a:rPr>
                        <a:t>11</a:t>
                      </a:r>
                    </a:p>
                  </a:txBody>
                  <a:tcPr anchor="ctr"/>
                </a:tc>
                <a:extLst>
                  <a:ext uri="{0D108BD9-81ED-4DB2-BD59-A6C34878D82A}">
                    <a16:rowId xmlns:a16="http://schemas.microsoft.com/office/drawing/2014/main" val="1266915776"/>
                  </a:ext>
                </a:extLst>
              </a:tr>
              <a:tr h="382995">
                <a:tc>
                  <a:txBody>
                    <a:bodyPr/>
                    <a:lstStyle/>
                    <a:p>
                      <a:pPr lvl="0" algn="ctr">
                        <a:buNone/>
                      </a:pPr>
                      <a:r>
                        <a:rPr lang="en-US" sz="1600" b="0" dirty="0">
                          <a:latin typeface="Times New Roman"/>
                        </a:rPr>
                        <a:t>4</a:t>
                      </a:r>
                      <a:endParaRPr lang="en-US" sz="1600" dirty="0">
                        <a:latin typeface="Times New Roman"/>
                      </a:endParaRPr>
                    </a:p>
                  </a:txBody>
                  <a:tcPr anchor="ctr"/>
                </a:tc>
                <a:tc>
                  <a:txBody>
                    <a:bodyPr/>
                    <a:lstStyle/>
                    <a:p>
                      <a:pPr lvl="0">
                        <a:buNone/>
                      </a:pPr>
                      <a:r>
                        <a:rPr lang="en-US" sz="1600" b="0" i="0" u="none" strike="noStrike" noProof="0" dirty="0">
                          <a:solidFill>
                            <a:srgbClr val="000000"/>
                          </a:solidFill>
                          <a:latin typeface="Times New Roman"/>
                        </a:rPr>
                        <a:t>Tool Description</a:t>
                      </a:r>
                      <a:endParaRPr lang="en-US" sz="1600" dirty="0">
                        <a:latin typeface="Times New Roman"/>
                      </a:endParaRPr>
                    </a:p>
                  </a:txBody>
                  <a:tcPr/>
                </a:tc>
                <a:tc>
                  <a:txBody>
                    <a:bodyPr/>
                    <a:lstStyle/>
                    <a:p>
                      <a:pPr lvl="0" algn="ctr">
                        <a:buNone/>
                      </a:pPr>
                      <a:r>
                        <a:rPr lang="en-US" sz="1600" b="0" dirty="0">
                          <a:latin typeface="Times New Roman"/>
                        </a:rPr>
                        <a:t>13</a:t>
                      </a:r>
                    </a:p>
                  </a:txBody>
                  <a:tcPr anchor="ctr"/>
                </a:tc>
                <a:extLst>
                  <a:ext uri="{0D108BD9-81ED-4DB2-BD59-A6C34878D82A}">
                    <a16:rowId xmlns:a16="http://schemas.microsoft.com/office/drawing/2014/main" val="323984466"/>
                  </a:ext>
                </a:extLst>
              </a:tr>
              <a:tr h="382995">
                <a:tc>
                  <a:txBody>
                    <a:bodyPr/>
                    <a:lstStyle/>
                    <a:p>
                      <a:pPr lvl="0" algn="ctr">
                        <a:buNone/>
                      </a:pPr>
                      <a:r>
                        <a:rPr lang="en-US" sz="1600" b="0" dirty="0">
                          <a:latin typeface="Times New Roman"/>
                        </a:rPr>
                        <a:t>5</a:t>
                      </a:r>
                    </a:p>
                  </a:txBody>
                  <a:tcPr anchor="ctr"/>
                </a:tc>
                <a:tc>
                  <a:txBody>
                    <a:bodyPr/>
                    <a:lstStyle/>
                    <a:p>
                      <a:pPr lvl="0">
                        <a:buNone/>
                      </a:pPr>
                      <a:r>
                        <a:rPr lang="en-US" sz="1600" b="0" dirty="0">
                          <a:latin typeface="Times New Roman"/>
                        </a:rPr>
                        <a:t>Functional Specification</a:t>
                      </a:r>
                    </a:p>
                  </a:txBody>
                  <a:tcPr/>
                </a:tc>
                <a:tc>
                  <a:txBody>
                    <a:bodyPr/>
                    <a:lstStyle/>
                    <a:p>
                      <a:pPr lvl="0" algn="ctr">
                        <a:buNone/>
                      </a:pPr>
                      <a:r>
                        <a:rPr lang="en-US" sz="1600" b="0" dirty="0">
                          <a:latin typeface="Times New Roman"/>
                        </a:rPr>
                        <a:t>15</a:t>
                      </a:r>
                    </a:p>
                  </a:txBody>
                  <a:tcPr anchor="ctr"/>
                </a:tc>
                <a:extLst>
                  <a:ext uri="{0D108BD9-81ED-4DB2-BD59-A6C34878D82A}">
                    <a16:rowId xmlns:a16="http://schemas.microsoft.com/office/drawing/2014/main" val="3565315844"/>
                  </a:ext>
                </a:extLst>
              </a:tr>
              <a:tr h="551513">
                <a:tc>
                  <a:txBody>
                    <a:bodyPr/>
                    <a:lstStyle/>
                    <a:p>
                      <a:pPr lvl="0" algn="ctr">
                        <a:buNone/>
                      </a:pPr>
                      <a:endParaRPr lang="en-US" sz="1600" b="0">
                        <a:latin typeface="Times New Roman"/>
                      </a:endParaRPr>
                    </a:p>
                  </a:txBody>
                  <a:tcPr anchor="ctr"/>
                </a:tc>
                <a:tc>
                  <a:txBody>
                    <a:bodyPr/>
                    <a:lstStyle/>
                    <a:p>
                      <a:pPr lvl="0" algn="l">
                        <a:buNone/>
                      </a:pPr>
                      <a:r>
                        <a:rPr lang="en-US" sz="1600" b="0" dirty="0">
                          <a:latin typeface="Times New Roman"/>
                        </a:rPr>
                        <a:t>5.1 I</a:t>
                      </a:r>
                      <a:r>
                        <a:rPr lang="en-US" sz="1600" b="0" i="0" u="none" strike="noStrike" noProof="0" dirty="0">
                          <a:latin typeface="Times New Roman"/>
                        </a:rPr>
                        <a:t>nsecure Database Storage in Android </a:t>
                      </a:r>
                      <a:endParaRPr lang="en-US" sz="1600" b="0" dirty="0">
                        <a:latin typeface="Times New Roman"/>
                      </a:endParaRPr>
                    </a:p>
                    <a:p>
                      <a:pPr lvl="0" algn="l">
                        <a:buNone/>
                      </a:pPr>
                      <a:r>
                        <a:rPr lang="en-US" sz="1600" b="0" i="0" u="none" strike="noStrike" noProof="0" dirty="0">
                          <a:latin typeface="Times New Roman"/>
                        </a:rPr>
                        <a:t>              (Reverse Engineering) </a:t>
                      </a:r>
                      <a:endParaRPr lang="en-US" sz="1600" b="0" dirty="0">
                        <a:latin typeface="Times New Roman"/>
                      </a:endParaRPr>
                    </a:p>
                  </a:txBody>
                  <a:tcPr/>
                </a:tc>
                <a:tc>
                  <a:txBody>
                    <a:bodyPr/>
                    <a:lstStyle/>
                    <a:p>
                      <a:pPr lvl="0" algn="ctr">
                        <a:buNone/>
                      </a:pPr>
                      <a:r>
                        <a:rPr lang="en-US" sz="1600" b="0">
                          <a:latin typeface="Times New Roman"/>
                        </a:rPr>
                        <a:t>17</a:t>
                      </a:r>
                      <a:endParaRPr lang="en-US" sz="1600" b="0" dirty="0">
                        <a:latin typeface="Times New Roman"/>
                      </a:endParaRPr>
                    </a:p>
                  </a:txBody>
                  <a:tcPr anchor="ctr"/>
                </a:tc>
                <a:extLst>
                  <a:ext uri="{0D108BD9-81ED-4DB2-BD59-A6C34878D82A}">
                    <a16:rowId xmlns:a16="http://schemas.microsoft.com/office/drawing/2014/main" val="3299139048"/>
                  </a:ext>
                </a:extLst>
              </a:tr>
              <a:tr h="382995">
                <a:tc>
                  <a:txBody>
                    <a:bodyPr/>
                    <a:lstStyle/>
                    <a:p>
                      <a:pPr lvl="0" algn="ctr">
                        <a:buNone/>
                      </a:pPr>
                      <a:endParaRPr lang="en-US" sz="1600" b="0">
                        <a:latin typeface="Times New Roman"/>
                      </a:endParaRPr>
                    </a:p>
                  </a:txBody>
                  <a:tcPr anchor="ctr"/>
                </a:tc>
                <a:tc>
                  <a:txBody>
                    <a:bodyPr/>
                    <a:lstStyle/>
                    <a:p>
                      <a:pPr lvl="0" algn="l">
                        <a:buNone/>
                      </a:pPr>
                      <a:r>
                        <a:rPr lang="en-US" sz="1600" b="0" i="0" u="none" strike="noStrike" noProof="0" dirty="0">
                          <a:solidFill>
                            <a:srgbClr val="000000"/>
                          </a:solidFill>
                          <a:latin typeface="Times New Roman"/>
                        </a:rPr>
                        <a:t>5.2 OTP Bypassing (Brute Force) </a:t>
                      </a:r>
                      <a:endParaRPr lang="en-US" sz="1600" dirty="0">
                        <a:latin typeface="Times New Roman"/>
                      </a:endParaRPr>
                    </a:p>
                  </a:txBody>
                  <a:tcPr/>
                </a:tc>
                <a:tc>
                  <a:txBody>
                    <a:bodyPr/>
                    <a:lstStyle/>
                    <a:p>
                      <a:pPr lvl="0" algn="ctr">
                        <a:buNone/>
                      </a:pPr>
                      <a:r>
                        <a:rPr lang="en-US" sz="1600" b="0" dirty="0">
                          <a:latin typeface="Times New Roman"/>
                        </a:rPr>
                        <a:t>28</a:t>
                      </a:r>
                    </a:p>
                  </a:txBody>
                  <a:tcPr anchor="ctr"/>
                </a:tc>
                <a:extLst>
                  <a:ext uri="{0D108BD9-81ED-4DB2-BD59-A6C34878D82A}">
                    <a16:rowId xmlns:a16="http://schemas.microsoft.com/office/drawing/2014/main" val="3627215742"/>
                  </a:ext>
                </a:extLst>
              </a:tr>
            </a:tbl>
          </a:graphicData>
        </a:graphic>
      </p:graphicFrame>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email, website&#10;&#10;Description automatically generated">
            <a:extLst>
              <a:ext uri="{FF2B5EF4-FFF2-40B4-BE49-F238E27FC236}">
                <a16:creationId xmlns:a16="http://schemas.microsoft.com/office/drawing/2014/main" id="{1E4B825F-BA86-E190-01A0-8FB312316DD8}"/>
              </a:ext>
            </a:extLst>
          </p:cNvPr>
          <p:cNvPicPr>
            <a:picLocks noChangeAspect="1"/>
          </p:cNvPicPr>
          <p:nvPr/>
        </p:nvPicPr>
        <p:blipFill>
          <a:blip r:embed="rId2"/>
          <a:stretch>
            <a:fillRect/>
          </a:stretch>
        </p:blipFill>
        <p:spPr>
          <a:xfrm>
            <a:off x="526212" y="1496067"/>
            <a:ext cx="8105954" cy="395213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2900A4F9-C3D2-9118-FD7F-E7DAEF086585}"/>
              </a:ext>
            </a:extLst>
          </p:cNvPr>
          <p:cNvSpPr txBox="1"/>
          <p:nvPr/>
        </p:nvSpPr>
        <p:spPr>
          <a:xfrm>
            <a:off x="526212" y="641230"/>
            <a:ext cx="7890293" cy="458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Times New Roman"/>
                <a:cs typeface="Arial"/>
              </a:rPr>
              <a:t>Step – 2: Enter Phone Number and Click on OTP​</a:t>
            </a:r>
          </a:p>
        </p:txBody>
      </p:sp>
    </p:spTree>
    <p:extLst>
      <p:ext uri="{BB962C8B-B14F-4D97-AF65-F5344CB8AC3E}">
        <p14:creationId xmlns:p14="http://schemas.microsoft.com/office/powerpoint/2010/main" val="423700108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52DCF7-2E40-EA19-5701-00D9B2D9AD9D}"/>
              </a:ext>
            </a:extLst>
          </p:cNvPr>
          <p:cNvSpPr txBox="1"/>
          <p:nvPr/>
        </p:nvSpPr>
        <p:spPr>
          <a:xfrm>
            <a:off x="483079" y="209909"/>
            <a:ext cx="8321615" cy="1289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latin typeface="Times New Roman"/>
                <a:cs typeface="Arial"/>
              </a:rPr>
              <a:t>Step – 3: It Requires 6 Digit of OTP An attacker can also bypass this using response manipulation that will uses in the coming steps.</a:t>
            </a:r>
            <a:endParaRPr lang="en-US">
              <a:latin typeface="Times New Roman"/>
              <a:cs typeface="Times New Roman"/>
            </a:endParaRPr>
          </a:p>
          <a:p>
            <a:pPr marL="285750" indent="-285750">
              <a:lnSpc>
                <a:spcPct val="150000"/>
              </a:lnSpc>
              <a:buFont typeface="Arial"/>
              <a:buChar char="•"/>
            </a:pPr>
            <a:r>
              <a:rPr lang="en-US">
                <a:latin typeface="Times New Roman"/>
                <a:cs typeface="Arial"/>
              </a:rPr>
              <a:t>Step – 4: After this we get this response</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45FC45CC-AFCA-FB66-0077-C425C02900C2}"/>
              </a:ext>
            </a:extLst>
          </p:cNvPr>
          <p:cNvPicPr>
            <a:picLocks noChangeAspect="1"/>
          </p:cNvPicPr>
          <p:nvPr/>
        </p:nvPicPr>
        <p:blipFill>
          <a:blip r:embed="rId2"/>
          <a:stretch>
            <a:fillRect/>
          </a:stretch>
        </p:blipFill>
        <p:spPr>
          <a:xfrm>
            <a:off x="511834" y="1869878"/>
            <a:ext cx="8134708" cy="3966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31461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B9C1D-A6DE-627A-494A-812F25317700}"/>
              </a:ext>
            </a:extLst>
          </p:cNvPr>
          <p:cNvSpPr txBox="1"/>
          <p:nvPr/>
        </p:nvSpPr>
        <p:spPr>
          <a:xfrm>
            <a:off x="339307" y="583721"/>
            <a:ext cx="87385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5: In this we can see that there is a parameter “verify code” in this code there is a code there we enter incorrect code</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F91A2392-E7CF-33DB-F077-6847991F6C52}"/>
              </a:ext>
            </a:extLst>
          </p:cNvPr>
          <p:cNvPicPr>
            <a:picLocks noChangeAspect="1"/>
          </p:cNvPicPr>
          <p:nvPr/>
        </p:nvPicPr>
        <p:blipFill>
          <a:blip r:embed="rId2"/>
          <a:stretch>
            <a:fillRect/>
          </a:stretch>
        </p:blipFill>
        <p:spPr>
          <a:xfrm>
            <a:off x="540589" y="1711727"/>
            <a:ext cx="8062822" cy="39377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766636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71D9-55E9-3980-BC59-A4E3E862AF5E}"/>
              </a:ext>
            </a:extLst>
          </p:cNvPr>
          <p:cNvSpPr txBox="1"/>
          <p:nvPr/>
        </p:nvSpPr>
        <p:spPr>
          <a:xfrm>
            <a:off x="540589" y="583721"/>
            <a:ext cx="8494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6: I send this in the Intruder and put payload of six digit and start attack</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3F3BE1E6-1A46-C953-5D52-3A309753889E}"/>
              </a:ext>
            </a:extLst>
          </p:cNvPr>
          <p:cNvPicPr>
            <a:picLocks noChangeAspect="1"/>
          </p:cNvPicPr>
          <p:nvPr/>
        </p:nvPicPr>
        <p:blipFill>
          <a:blip r:embed="rId2"/>
          <a:stretch>
            <a:fillRect/>
          </a:stretch>
        </p:blipFill>
        <p:spPr>
          <a:xfrm>
            <a:off x="612475" y="1481689"/>
            <a:ext cx="7933426" cy="3880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213977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0480E1-9470-95D1-A5DC-B0A56B9D0EFE}"/>
              </a:ext>
            </a:extLst>
          </p:cNvPr>
          <p:cNvSpPr txBox="1"/>
          <p:nvPr/>
        </p:nvSpPr>
        <p:spPr>
          <a:xfrm>
            <a:off x="655608" y="569343"/>
            <a:ext cx="7617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7: In this we get result there is OTP ******</a:t>
            </a:r>
            <a:endParaRPr lang="en-US">
              <a:latin typeface="Times New Roman"/>
              <a:cs typeface="Times New Roman"/>
            </a:endParaRPr>
          </a:p>
        </p:txBody>
      </p:sp>
      <p:pic>
        <p:nvPicPr>
          <p:cNvPr id="3" name="Picture 3" descr="Table&#10;&#10;Description automatically generated">
            <a:extLst>
              <a:ext uri="{FF2B5EF4-FFF2-40B4-BE49-F238E27FC236}">
                <a16:creationId xmlns:a16="http://schemas.microsoft.com/office/drawing/2014/main" id="{A8DDB782-2104-0CAC-E94D-A7721D6508A7}"/>
              </a:ext>
            </a:extLst>
          </p:cNvPr>
          <p:cNvPicPr>
            <a:picLocks noChangeAspect="1"/>
          </p:cNvPicPr>
          <p:nvPr/>
        </p:nvPicPr>
        <p:blipFill>
          <a:blip r:embed="rId2"/>
          <a:stretch>
            <a:fillRect/>
          </a:stretch>
        </p:blipFill>
        <p:spPr>
          <a:xfrm>
            <a:off x="655607" y="1500907"/>
            <a:ext cx="7617124" cy="24184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012676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FCCD5-2A0F-E892-3673-BA7D6845195E}"/>
              </a:ext>
            </a:extLst>
          </p:cNvPr>
          <p:cNvSpPr txBox="1"/>
          <p:nvPr/>
        </p:nvSpPr>
        <p:spPr>
          <a:xfrm>
            <a:off x="569344" y="598098"/>
            <a:ext cx="85804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8: I put this OTP in the parameter verify code and manipulate this and press Forward​</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FC33C1F5-7EBC-6D48-E248-37FD58EB678C}"/>
              </a:ext>
            </a:extLst>
          </p:cNvPr>
          <p:cNvPicPr>
            <a:picLocks noChangeAspect="1"/>
          </p:cNvPicPr>
          <p:nvPr/>
        </p:nvPicPr>
        <p:blipFill>
          <a:blip r:embed="rId2"/>
          <a:stretch>
            <a:fillRect/>
          </a:stretch>
        </p:blipFill>
        <p:spPr>
          <a:xfrm>
            <a:off x="727494" y="1826745"/>
            <a:ext cx="7703388" cy="376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78982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977FA-3800-5C8E-6719-9935572359B7}"/>
              </a:ext>
            </a:extLst>
          </p:cNvPr>
          <p:cNvSpPr txBox="1"/>
          <p:nvPr/>
        </p:nvSpPr>
        <p:spPr>
          <a:xfrm>
            <a:off x="770627" y="569343"/>
            <a:ext cx="71282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Result: Here password has been reset successful.</a:t>
            </a:r>
            <a:endParaRPr lang="en-US">
              <a:latin typeface="Times New Roman"/>
              <a:cs typeface="Times New Roman"/>
            </a:endParaRPr>
          </a:p>
        </p:txBody>
      </p:sp>
      <p:pic>
        <p:nvPicPr>
          <p:cNvPr id="3" name="Picture 3" descr="Graphical user interface, application&#10;&#10;Description automatically generated">
            <a:extLst>
              <a:ext uri="{FF2B5EF4-FFF2-40B4-BE49-F238E27FC236}">
                <a16:creationId xmlns:a16="http://schemas.microsoft.com/office/drawing/2014/main" id="{D912048B-4B2F-9505-47A1-86A111F4B711}"/>
              </a:ext>
            </a:extLst>
          </p:cNvPr>
          <p:cNvPicPr>
            <a:picLocks noChangeAspect="1"/>
          </p:cNvPicPr>
          <p:nvPr/>
        </p:nvPicPr>
        <p:blipFill>
          <a:blip r:embed="rId2"/>
          <a:stretch>
            <a:fillRect/>
          </a:stretch>
        </p:blipFill>
        <p:spPr>
          <a:xfrm>
            <a:off x="669984" y="1524822"/>
            <a:ext cx="7804029" cy="3808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647374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94CA38C-9A46-3E36-F5D1-307D825FCADD}"/>
              </a:ext>
            </a:extLst>
          </p:cNvPr>
          <p:cNvGraphicFramePr>
            <a:graphicFrameLocks noGrp="1"/>
          </p:cNvGraphicFramePr>
          <p:nvPr>
            <p:extLst>
              <p:ext uri="{D42A27DB-BD31-4B8C-83A1-F6EECF244321}">
                <p14:modId xmlns:p14="http://schemas.microsoft.com/office/powerpoint/2010/main" val="875955113"/>
              </p:ext>
            </p:extLst>
          </p:nvPr>
        </p:nvGraphicFramePr>
        <p:xfrm>
          <a:off x="790754" y="1567131"/>
          <a:ext cx="7533735" cy="2962989"/>
        </p:xfrm>
        <a:graphic>
          <a:graphicData uri="http://schemas.openxmlformats.org/drawingml/2006/table">
            <a:tbl>
              <a:tblPr firstRow="1" bandRow="1">
                <a:tableStyleId>{5940675A-B579-460E-94D1-54222C63F5DA}</a:tableStyleId>
              </a:tblPr>
              <a:tblGrid>
                <a:gridCol w="1961910">
                  <a:extLst>
                    <a:ext uri="{9D8B030D-6E8A-4147-A177-3AD203B41FA5}">
                      <a16:colId xmlns:a16="http://schemas.microsoft.com/office/drawing/2014/main" val="3174995674"/>
                    </a:ext>
                  </a:extLst>
                </a:gridCol>
                <a:gridCol w="5571825">
                  <a:extLst>
                    <a:ext uri="{9D8B030D-6E8A-4147-A177-3AD203B41FA5}">
                      <a16:colId xmlns:a16="http://schemas.microsoft.com/office/drawing/2014/main" val="3822332630"/>
                    </a:ext>
                  </a:extLst>
                </a:gridCol>
              </a:tblGrid>
              <a:tr h="714375">
                <a:tc>
                  <a:txBody>
                    <a:bodyPr/>
                    <a:lstStyle/>
                    <a:p>
                      <a:pPr algn="ctr"/>
                      <a:r>
                        <a:rPr lang="en-US" b="1">
                          <a:latin typeface="Times New Roman"/>
                        </a:rPr>
                        <a:t>2.4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1997757292"/>
                  </a:ext>
                </a:extLst>
              </a:tr>
              <a:tr h="2248614">
                <a:tc gridSpan="2">
                  <a:txBody>
                    <a:bodyPr/>
                    <a:lstStyle/>
                    <a:p>
                      <a:pPr lvl="0">
                        <a:lnSpc>
                          <a:spcPct val="150000"/>
                        </a:lnSpc>
                        <a:buNone/>
                      </a:pPr>
                      <a:r>
                        <a:rPr lang="en-US" b="0" i="0" u="none" strike="noStrike" noProof="0">
                          <a:latin typeface="Times New Roman"/>
                        </a:rPr>
                        <a:t>The most obvious way to block brute-force attacks is to simply lock out accounts after a defined number of incorrect password attempts. Account lockouts can last a specific duration, such as one hour, or the accounts could remain locked until manually unlocked by an administrator.</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318120355"/>
                  </a:ext>
                </a:extLst>
              </a:tr>
            </a:tbl>
          </a:graphicData>
        </a:graphic>
      </p:graphicFrame>
    </p:spTree>
    <p:extLst>
      <p:ext uri="{BB962C8B-B14F-4D97-AF65-F5344CB8AC3E}">
        <p14:creationId xmlns:p14="http://schemas.microsoft.com/office/powerpoint/2010/main" val="30319073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8A03C32-221C-4813-EC68-5A532052DD46}"/>
              </a:ext>
            </a:extLst>
          </p:cNvPr>
          <p:cNvGraphicFramePr>
            <a:graphicFrameLocks noGrp="1"/>
          </p:cNvGraphicFramePr>
          <p:nvPr>
            <p:extLst>
              <p:ext uri="{D42A27DB-BD31-4B8C-83A1-F6EECF244321}">
                <p14:modId xmlns:p14="http://schemas.microsoft.com/office/powerpoint/2010/main" val="2052738403"/>
              </p:ext>
            </p:extLst>
          </p:nvPr>
        </p:nvGraphicFramePr>
        <p:xfrm>
          <a:off x="632603" y="603848"/>
          <a:ext cx="7867123" cy="5162065"/>
        </p:xfrm>
        <a:graphic>
          <a:graphicData uri="http://schemas.openxmlformats.org/drawingml/2006/table">
            <a:tbl>
              <a:tblPr firstRow="1" bandRow="1">
                <a:tableStyleId>{5940675A-B579-460E-94D1-54222C63F5DA}</a:tableStyleId>
              </a:tblPr>
              <a:tblGrid>
                <a:gridCol w="1878003">
                  <a:extLst>
                    <a:ext uri="{9D8B030D-6E8A-4147-A177-3AD203B41FA5}">
                      <a16:colId xmlns:a16="http://schemas.microsoft.com/office/drawing/2014/main" val="1983039909"/>
                    </a:ext>
                  </a:extLst>
                </a:gridCol>
                <a:gridCol w="3366746">
                  <a:extLst>
                    <a:ext uri="{9D8B030D-6E8A-4147-A177-3AD203B41FA5}">
                      <a16:colId xmlns:a16="http://schemas.microsoft.com/office/drawing/2014/main" val="2924458911"/>
                    </a:ext>
                  </a:extLst>
                </a:gridCol>
                <a:gridCol w="2622374">
                  <a:extLst>
                    <a:ext uri="{9D8B030D-6E8A-4147-A177-3AD203B41FA5}">
                      <a16:colId xmlns:a16="http://schemas.microsoft.com/office/drawing/2014/main" val="483853040"/>
                    </a:ext>
                  </a:extLst>
                </a:gridCol>
              </a:tblGrid>
              <a:tr h="443328">
                <a:tc rowSpan="2">
                  <a:txBody>
                    <a:bodyPr/>
                    <a:lstStyle/>
                    <a:p>
                      <a:pPr algn="ctr"/>
                      <a:r>
                        <a:rPr lang="en-US" b="1">
                          <a:latin typeface="Times New Roman"/>
                        </a:rPr>
                        <a:t>3</a:t>
                      </a:r>
                    </a:p>
                  </a:txBody>
                  <a:tcPr anchor="ctr"/>
                </a:tc>
                <a:tc rowSpan="2">
                  <a:txBody>
                    <a:bodyPr/>
                    <a:lstStyle/>
                    <a:p>
                      <a:pPr lvl="0">
                        <a:buNone/>
                      </a:pPr>
                      <a:r>
                        <a:rPr lang="en-US" b="1" i="0" u="none" strike="noStrike" noProof="0">
                          <a:latin typeface="Times New Roman"/>
                        </a:rPr>
                        <a:t>SQL Injection On </a:t>
                      </a:r>
                      <a:endParaRPr lang="en-US" b="1">
                        <a:latin typeface="Times New Roman"/>
                      </a:endParaRPr>
                    </a:p>
                    <a:p>
                      <a:pPr lvl="0">
                        <a:buNone/>
                      </a:pPr>
                      <a:r>
                        <a:rPr lang="en-US" b="1" i="0" u="none" strike="noStrike" noProof="0">
                          <a:latin typeface="Times New Roman"/>
                        </a:rPr>
                        <a:t>Science-med.com</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1294005175"/>
                  </a:ext>
                </a:extLst>
              </a:tr>
              <a:tr h="443328">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HIGH</a:t>
                      </a:r>
                      <a:endParaRPr lang="en-US" b="1">
                        <a:solidFill>
                          <a:schemeClr val="bg1"/>
                        </a:solidFill>
                        <a:latin typeface="Times New Roman"/>
                      </a:endParaRPr>
                    </a:p>
                  </a:txBody>
                  <a:tcPr anchor="ctr">
                    <a:solidFill>
                      <a:srgbClr val="FF0000"/>
                    </a:solidFill>
                  </a:tcPr>
                </a:tc>
                <a:extLst>
                  <a:ext uri="{0D108BD9-81ED-4DB2-BD59-A6C34878D82A}">
                    <a16:rowId xmlns:a16="http://schemas.microsoft.com/office/drawing/2014/main" val="3237413511"/>
                  </a:ext>
                </a:extLst>
              </a:tr>
              <a:tr h="523874">
                <a:tc>
                  <a:txBody>
                    <a:bodyPr/>
                    <a:lstStyle/>
                    <a:p>
                      <a:pPr algn="ctr"/>
                      <a:r>
                        <a:rPr lang="en-US" b="1">
                          <a:latin typeface="Times New Roman"/>
                        </a:rPr>
                        <a:t>3.1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906397326"/>
                  </a:ext>
                </a:extLst>
              </a:tr>
              <a:tr h="443328">
                <a:tc gridSpan="3">
                  <a:txBody>
                    <a:bodyPr/>
                    <a:lstStyle/>
                    <a:p>
                      <a:pPr lvl="0">
                        <a:buNone/>
                      </a:pPr>
                      <a:r>
                        <a:rPr lang="en-US" b="0" i="0" u="none" strike="noStrike" noProof="0">
                          <a:latin typeface="Times New Roman"/>
                        </a:rPr>
                        <a:t>https://science-med.com/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1547451"/>
                  </a:ext>
                </a:extLst>
              </a:tr>
              <a:tr h="539750">
                <a:tc>
                  <a:txBody>
                    <a:bodyPr/>
                    <a:lstStyle/>
                    <a:p>
                      <a:pPr algn="ctr"/>
                      <a:r>
                        <a:rPr lang="en-US" b="1">
                          <a:latin typeface="Times New Roman"/>
                        </a:rPr>
                        <a:t>3.2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739670293"/>
                  </a:ext>
                </a:extLst>
              </a:tr>
              <a:tr h="2101707">
                <a:tc gridSpan="3">
                  <a:txBody>
                    <a:bodyPr/>
                    <a:lstStyle/>
                    <a:p>
                      <a:pPr lvl="0" algn="l">
                        <a:lnSpc>
                          <a:spcPct val="150000"/>
                        </a:lnSpc>
                        <a:buNone/>
                      </a:pPr>
                      <a:r>
                        <a:rPr lang="en-US" b="0" i="0" u="none" strike="noStrike" noProof="0">
                          <a:latin typeface="Times New Roman"/>
                        </a:rPr>
                        <a:t>There is always risk that the user’s privacy will be compromised.</a:t>
                      </a:r>
                      <a:br>
                        <a:rPr lang="en-US" b="0" i="0" u="none" strike="noStrike" noProof="0">
                          <a:latin typeface="Times New Roman"/>
                        </a:rPr>
                      </a:br>
                      <a:r>
                        <a:rPr lang="en-US" b="0" i="0" u="none" strike="noStrike" noProof="0">
                          <a:latin typeface="Times New Roman"/>
                        </a:rPr>
                        <a:t>• A successful attack may result in the unauthorized viewing of user lists, the deletion of entire tables and in certain cases, the attacker gaining administrative rights to a database</a:t>
                      </a:r>
                      <a:br>
                        <a:rPr lang="en-US" b="0" i="0" u="none" strike="noStrike" noProof="0">
                          <a:latin typeface="Times New Roman"/>
                        </a:rPr>
                      </a:br>
                      <a:r>
                        <a:rPr lang="en-US" b="0" i="0" u="none" strike="noStrike" noProof="0">
                          <a:latin typeface="Times New Roman"/>
                        </a:rPr>
                        <a:t>• So, this vulnerability Is very critical !!</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34039759"/>
                  </a:ext>
                </a:extLst>
              </a:tr>
              <a:tr h="666750">
                <a:tc>
                  <a:txBody>
                    <a:bodyPr/>
                    <a:lstStyle/>
                    <a:p>
                      <a:pPr algn="ctr"/>
                      <a:r>
                        <a:rPr lang="en-US" b="1">
                          <a:latin typeface="Times New Roman"/>
                        </a:rPr>
                        <a:t>3.3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40802177"/>
                  </a:ext>
                </a:extLst>
              </a:tr>
            </a:tbl>
          </a:graphicData>
        </a:graphic>
      </p:graphicFrame>
    </p:spTree>
    <p:extLst>
      <p:ext uri="{BB962C8B-B14F-4D97-AF65-F5344CB8AC3E}">
        <p14:creationId xmlns:p14="http://schemas.microsoft.com/office/powerpoint/2010/main" val="366371365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926A-299C-E8EE-9665-A7B494030767}"/>
              </a:ext>
            </a:extLst>
          </p:cNvPr>
          <p:cNvSpPr txBox="1"/>
          <p:nvPr/>
        </p:nvSpPr>
        <p:spPr>
          <a:xfrm>
            <a:off x="785004" y="669985"/>
            <a:ext cx="8005312"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1: Visit:</a:t>
            </a:r>
            <a:endParaRPr lang="en-US">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63321143-751C-985D-805F-04583B3C5FD3}"/>
              </a:ext>
            </a:extLst>
          </p:cNvPr>
          <p:cNvPicPr>
            <a:picLocks noChangeAspect="1"/>
          </p:cNvPicPr>
          <p:nvPr/>
        </p:nvPicPr>
        <p:blipFill>
          <a:blip r:embed="rId2"/>
          <a:stretch>
            <a:fillRect/>
          </a:stretch>
        </p:blipFill>
        <p:spPr>
          <a:xfrm>
            <a:off x="785004" y="1420439"/>
            <a:ext cx="7573992" cy="4031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9388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A9D1E04-38F3-8325-889C-523C03E0AE07}"/>
              </a:ext>
            </a:extLst>
          </p:cNvPr>
          <p:cNvGraphicFramePr>
            <a:graphicFrameLocks noGrp="1"/>
          </p:cNvGraphicFramePr>
          <p:nvPr>
            <p:extLst>
              <p:ext uri="{D42A27DB-BD31-4B8C-83A1-F6EECF244321}">
                <p14:modId xmlns:p14="http://schemas.microsoft.com/office/powerpoint/2010/main" val="507576255"/>
              </p:ext>
            </p:extLst>
          </p:nvPr>
        </p:nvGraphicFramePr>
        <p:xfrm>
          <a:off x="732096" y="348565"/>
          <a:ext cx="7660697" cy="5906225"/>
        </p:xfrm>
        <a:graphic>
          <a:graphicData uri="http://schemas.openxmlformats.org/drawingml/2006/table">
            <a:tbl>
              <a:tblPr firstRow="1" bandRow="1">
                <a:tableStyleId>{616DA210-FB5B-4158-B5E0-FEB733F419BA}</a:tableStyleId>
              </a:tblPr>
              <a:tblGrid>
                <a:gridCol w="1250888">
                  <a:extLst>
                    <a:ext uri="{9D8B030D-6E8A-4147-A177-3AD203B41FA5}">
                      <a16:colId xmlns:a16="http://schemas.microsoft.com/office/drawing/2014/main" val="1860546953"/>
                    </a:ext>
                  </a:extLst>
                </a:gridCol>
                <a:gridCol w="5263481">
                  <a:extLst>
                    <a:ext uri="{9D8B030D-6E8A-4147-A177-3AD203B41FA5}">
                      <a16:colId xmlns:a16="http://schemas.microsoft.com/office/drawing/2014/main" val="2354456075"/>
                    </a:ext>
                  </a:extLst>
                </a:gridCol>
                <a:gridCol w="1146328">
                  <a:extLst>
                    <a:ext uri="{9D8B030D-6E8A-4147-A177-3AD203B41FA5}">
                      <a16:colId xmlns:a16="http://schemas.microsoft.com/office/drawing/2014/main" val="2721685855"/>
                    </a:ext>
                  </a:extLst>
                </a:gridCol>
              </a:tblGrid>
              <a:tr h="454325">
                <a:tc>
                  <a:txBody>
                    <a:bodyPr/>
                    <a:lstStyle/>
                    <a:p>
                      <a:pPr algn="ctr"/>
                      <a:endParaRPr lang="en-US" sz="1600" b="0">
                        <a:latin typeface="Times New Roman"/>
                      </a:endParaRPr>
                    </a:p>
                  </a:txBody>
                  <a:tcPr/>
                </a:tc>
                <a:tc>
                  <a:txBody>
                    <a:bodyPr/>
                    <a:lstStyle/>
                    <a:p>
                      <a:r>
                        <a:rPr lang="en-US" sz="1600" b="0" dirty="0">
                          <a:latin typeface="Times New Roman"/>
                        </a:rPr>
                        <a:t>5.3 </a:t>
                      </a:r>
                      <a:r>
                        <a:rPr lang="en-US" sz="1600" b="0" i="0" u="none" strike="noStrike" noProof="0" dirty="0">
                          <a:latin typeface="Times New Roman"/>
                        </a:rPr>
                        <a:t>SQL Injection</a:t>
                      </a:r>
                      <a:endParaRPr lang="en-US" sz="1600" b="0" dirty="0">
                        <a:latin typeface="Times New Roman"/>
                      </a:endParaRPr>
                    </a:p>
                  </a:txBody>
                  <a:tcPr/>
                </a:tc>
                <a:tc>
                  <a:txBody>
                    <a:bodyPr/>
                    <a:lstStyle/>
                    <a:p>
                      <a:pPr algn="ctr"/>
                      <a:r>
                        <a:rPr lang="en-US" sz="1600" b="0">
                          <a:latin typeface="Times New Roman"/>
                        </a:rPr>
                        <a:t>38</a:t>
                      </a:r>
                      <a:endParaRPr lang="en-US"/>
                    </a:p>
                  </a:txBody>
                  <a:tcPr anchor="ctr"/>
                </a:tc>
                <a:extLst>
                  <a:ext uri="{0D108BD9-81ED-4DB2-BD59-A6C34878D82A}">
                    <a16:rowId xmlns:a16="http://schemas.microsoft.com/office/drawing/2014/main" val="545253359"/>
                  </a:ext>
                </a:extLst>
              </a:tr>
              <a:tr h="454325">
                <a:tc>
                  <a:txBody>
                    <a:bodyPr/>
                    <a:lstStyle/>
                    <a:p>
                      <a:pPr algn="ctr"/>
                      <a:endParaRPr lang="en-US" sz="1600" b="0">
                        <a:latin typeface="Times New Roman"/>
                      </a:endParaRPr>
                    </a:p>
                  </a:txBody>
                  <a:tcPr/>
                </a:tc>
                <a:tc>
                  <a:txBody>
                    <a:bodyPr/>
                    <a:lstStyle/>
                    <a:p>
                      <a:r>
                        <a:rPr lang="en-US" sz="1600" b="0" dirty="0">
                          <a:latin typeface="Times New Roman"/>
                        </a:rPr>
                        <a:t>5.4 </a:t>
                      </a:r>
                      <a:r>
                        <a:rPr lang="en-US" sz="1600" b="0" i="0" u="none" strike="noStrike" noProof="0" dirty="0">
                          <a:latin typeface="Times New Roman"/>
                        </a:rPr>
                        <a:t>Cleartext Transmission of Sensitive Information</a:t>
                      </a:r>
                      <a:endParaRPr lang="en-US" sz="1600" b="0" dirty="0">
                        <a:latin typeface="Times New Roman"/>
                      </a:endParaRPr>
                    </a:p>
                  </a:txBody>
                  <a:tcPr/>
                </a:tc>
                <a:tc>
                  <a:txBody>
                    <a:bodyPr/>
                    <a:lstStyle/>
                    <a:p>
                      <a:pPr algn="ctr"/>
                      <a:r>
                        <a:rPr lang="en-US" sz="1600" b="0">
                          <a:latin typeface="Times New Roman"/>
                        </a:rPr>
                        <a:t>47</a:t>
                      </a:r>
                      <a:endParaRPr lang="en-US" sz="1600" b="0" dirty="0">
                        <a:latin typeface="Times New Roman"/>
                      </a:endParaRPr>
                    </a:p>
                  </a:txBody>
                  <a:tcPr anchor="ctr"/>
                </a:tc>
                <a:extLst>
                  <a:ext uri="{0D108BD9-81ED-4DB2-BD59-A6C34878D82A}">
                    <a16:rowId xmlns:a16="http://schemas.microsoft.com/office/drawing/2014/main" val="827652950"/>
                  </a:ext>
                </a:extLst>
              </a:tr>
              <a:tr h="454325">
                <a:tc>
                  <a:txBody>
                    <a:bodyPr/>
                    <a:lstStyle/>
                    <a:p>
                      <a:pPr algn="ctr"/>
                      <a:endParaRPr lang="en-US" sz="1600" b="0">
                        <a:latin typeface="Times New Roman"/>
                      </a:endParaRPr>
                    </a:p>
                  </a:txBody>
                  <a:tcPr/>
                </a:tc>
                <a:tc>
                  <a:txBody>
                    <a:bodyPr/>
                    <a:lstStyle/>
                    <a:p>
                      <a:r>
                        <a:rPr lang="en-US" sz="1600" b="0" dirty="0">
                          <a:latin typeface="Times New Roman"/>
                        </a:rPr>
                        <a:t>5.5 </a:t>
                      </a:r>
                      <a:r>
                        <a:rPr lang="en-US" sz="1600" b="0" i="0" u="none" strike="noStrike" noProof="0" dirty="0">
                          <a:latin typeface="Times New Roman"/>
                        </a:rPr>
                        <a:t>No Rate Limit on Current Password Field</a:t>
                      </a:r>
                      <a:endParaRPr lang="en-US" sz="1600" b="0" dirty="0">
                        <a:latin typeface="Times New Roman"/>
                      </a:endParaRPr>
                    </a:p>
                  </a:txBody>
                  <a:tcPr/>
                </a:tc>
                <a:tc>
                  <a:txBody>
                    <a:bodyPr/>
                    <a:lstStyle/>
                    <a:p>
                      <a:pPr algn="ctr"/>
                      <a:r>
                        <a:rPr lang="en-US" sz="1600" b="0">
                          <a:latin typeface="Times New Roman"/>
                        </a:rPr>
                        <a:t>52</a:t>
                      </a:r>
                      <a:endParaRPr lang="en-US" sz="1600" b="0" dirty="0">
                        <a:latin typeface="Times New Roman"/>
                      </a:endParaRPr>
                    </a:p>
                  </a:txBody>
                  <a:tcPr anchor="ctr"/>
                </a:tc>
                <a:extLst>
                  <a:ext uri="{0D108BD9-81ED-4DB2-BD59-A6C34878D82A}">
                    <a16:rowId xmlns:a16="http://schemas.microsoft.com/office/drawing/2014/main" val="1361473047"/>
                  </a:ext>
                </a:extLst>
              </a:tr>
              <a:tr h="454325">
                <a:tc>
                  <a:txBody>
                    <a:bodyPr/>
                    <a:lstStyle/>
                    <a:p>
                      <a:pPr algn="ctr"/>
                      <a:endParaRPr lang="en-US" sz="1600" b="0">
                        <a:latin typeface="Times New Roman"/>
                      </a:endParaRPr>
                    </a:p>
                  </a:txBody>
                  <a:tcPr/>
                </a:tc>
                <a:tc>
                  <a:txBody>
                    <a:bodyPr/>
                    <a:lstStyle/>
                    <a:p>
                      <a:r>
                        <a:rPr lang="en-US" sz="1600" b="0" dirty="0">
                          <a:latin typeface="Times New Roman"/>
                        </a:rPr>
                        <a:t>5.6 </a:t>
                      </a:r>
                      <a:r>
                        <a:rPr lang="en-US" sz="1600" b="0" i="0" u="none" strike="noStrike" noProof="0" dirty="0">
                          <a:latin typeface="Times New Roman"/>
                        </a:rPr>
                        <a:t>HTML Injection </a:t>
                      </a:r>
                      <a:endParaRPr lang="en-US" sz="1600" b="0" dirty="0">
                        <a:latin typeface="Times New Roman"/>
                      </a:endParaRPr>
                    </a:p>
                  </a:txBody>
                  <a:tcPr/>
                </a:tc>
                <a:tc>
                  <a:txBody>
                    <a:bodyPr/>
                    <a:lstStyle/>
                    <a:p>
                      <a:pPr algn="ctr"/>
                      <a:r>
                        <a:rPr lang="en-US" sz="1600" b="0">
                          <a:latin typeface="Times New Roman"/>
                        </a:rPr>
                        <a:t>56</a:t>
                      </a:r>
                      <a:endParaRPr lang="en-US" sz="1600" b="0" dirty="0">
                        <a:latin typeface="Times New Roman"/>
                      </a:endParaRPr>
                    </a:p>
                  </a:txBody>
                  <a:tcPr anchor="ctr"/>
                </a:tc>
                <a:extLst>
                  <a:ext uri="{0D108BD9-81ED-4DB2-BD59-A6C34878D82A}">
                    <a16:rowId xmlns:a16="http://schemas.microsoft.com/office/drawing/2014/main" val="2549002926"/>
                  </a:ext>
                </a:extLst>
              </a:tr>
              <a:tr h="454325">
                <a:tc>
                  <a:txBody>
                    <a:bodyPr/>
                    <a:lstStyle/>
                    <a:p>
                      <a:pPr algn="ctr"/>
                      <a:endParaRPr lang="en-US" sz="1600" b="0">
                        <a:latin typeface="Times New Roman"/>
                      </a:endParaRPr>
                    </a:p>
                  </a:txBody>
                  <a:tcPr/>
                </a:tc>
                <a:tc>
                  <a:txBody>
                    <a:bodyPr/>
                    <a:lstStyle/>
                    <a:p>
                      <a:r>
                        <a:rPr lang="en-US" sz="1600" b="0" dirty="0">
                          <a:latin typeface="Times New Roman"/>
                        </a:rPr>
                        <a:t>5.7 </a:t>
                      </a:r>
                      <a:r>
                        <a:rPr lang="en-US" sz="1600" b="0" i="0" u="none" strike="noStrike" noProof="0" dirty="0">
                          <a:latin typeface="Times New Roman"/>
                        </a:rPr>
                        <a:t>XSS (Cross – site Scripting)</a:t>
                      </a:r>
                      <a:endParaRPr lang="en-US" sz="1600" b="0" dirty="0">
                        <a:latin typeface="Times New Roman"/>
                      </a:endParaRPr>
                    </a:p>
                  </a:txBody>
                  <a:tcPr/>
                </a:tc>
                <a:tc>
                  <a:txBody>
                    <a:bodyPr/>
                    <a:lstStyle/>
                    <a:p>
                      <a:pPr algn="ctr"/>
                      <a:r>
                        <a:rPr lang="en-US" sz="1600" b="0">
                          <a:latin typeface="Times New Roman"/>
                        </a:rPr>
                        <a:t>61</a:t>
                      </a:r>
                      <a:endParaRPr lang="en-US" sz="1600" b="0" dirty="0">
                        <a:latin typeface="Times New Roman"/>
                      </a:endParaRPr>
                    </a:p>
                  </a:txBody>
                  <a:tcPr anchor="ctr"/>
                </a:tc>
                <a:extLst>
                  <a:ext uri="{0D108BD9-81ED-4DB2-BD59-A6C34878D82A}">
                    <a16:rowId xmlns:a16="http://schemas.microsoft.com/office/drawing/2014/main" val="2426301989"/>
                  </a:ext>
                </a:extLst>
              </a:tr>
              <a:tr h="454325">
                <a:tc>
                  <a:txBody>
                    <a:bodyPr/>
                    <a:lstStyle/>
                    <a:p>
                      <a:pPr algn="ctr"/>
                      <a:endParaRPr lang="en-US" sz="1600" b="0">
                        <a:latin typeface="Times New Roman"/>
                      </a:endParaRPr>
                    </a:p>
                  </a:txBody>
                  <a:tcPr/>
                </a:tc>
                <a:tc>
                  <a:txBody>
                    <a:bodyPr/>
                    <a:lstStyle/>
                    <a:p>
                      <a:r>
                        <a:rPr lang="en-US" sz="1600" b="0" dirty="0">
                          <a:latin typeface="Times New Roman"/>
                        </a:rPr>
                        <a:t>5.8 </a:t>
                      </a:r>
                      <a:r>
                        <a:rPr lang="en-US" sz="1600" b="0" i="0" u="none" strike="noStrike" noProof="0" dirty="0">
                          <a:latin typeface="Times New Roman"/>
                        </a:rPr>
                        <a:t>Click Jacking </a:t>
                      </a:r>
                      <a:endParaRPr lang="en-US" sz="1600" b="0" dirty="0">
                        <a:latin typeface="Times New Roman"/>
                      </a:endParaRPr>
                    </a:p>
                  </a:txBody>
                  <a:tcPr/>
                </a:tc>
                <a:tc>
                  <a:txBody>
                    <a:bodyPr/>
                    <a:lstStyle/>
                    <a:p>
                      <a:pPr algn="ctr"/>
                      <a:r>
                        <a:rPr lang="en-US" sz="1600" b="0">
                          <a:latin typeface="Times New Roman"/>
                        </a:rPr>
                        <a:t>66</a:t>
                      </a:r>
                      <a:endParaRPr lang="en-US" sz="1600" b="0" dirty="0">
                        <a:latin typeface="Times New Roman"/>
                      </a:endParaRPr>
                    </a:p>
                  </a:txBody>
                  <a:tcPr anchor="ctr"/>
                </a:tc>
                <a:extLst>
                  <a:ext uri="{0D108BD9-81ED-4DB2-BD59-A6C34878D82A}">
                    <a16:rowId xmlns:a16="http://schemas.microsoft.com/office/drawing/2014/main" val="1443682920"/>
                  </a:ext>
                </a:extLst>
              </a:tr>
              <a:tr h="454325">
                <a:tc>
                  <a:txBody>
                    <a:bodyPr/>
                    <a:lstStyle/>
                    <a:p>
                      <a:pPr algn="ctr"/>
                      <a:endParaRPr lang="en-US" sz="1600" b="0">
                        <a:latin typeface="Times New Roman"/>
                      </a:endParaRPr>
                    </a:p>
                  </a:txBody>
                  <a:tcPr/>
                </a:tc>
                <a:tc>
                  <a:txBody>
                    <a:bodyPr/>
                    <a:lstStyle/>
                    <a:p>
                      <a:r>
                        <a:rPr lang="en-US" sz="1600" b="0" dirty="0">
                          <a:latin typeface="Times New Roman"/>
                        </a:rPr>
                        <a:t>5.9 </a:t>
                      </a:r>
                      <a:r>
                        <a:rPr lang="en-US" sz="1600" b="0" i="0" u="none" strike="noStrike" noProof="0" dirty="0">
                          <a:latin typeface="Times New Roman"/>
                        </a:rPr>
                        <a:t>Directory Traversal </a:t>
                      </a:r>
                      <a:endParaRPr lang="en-US" sz="1600" b="0" dirty="0">
                        <a:latin typeface="Times New Roman"/>
                      </a:endParaRPr>
                    </a:p>
                  </a:txBody>
                  <a:tcPr/>
                </a:tc>
                <a:tc>
                  <a:txBody>
                    <a:bodyPr/>
                    <a:lstStyle/>
                    <a:p>
                      <a:pPr algn="ctr"/>
                      <a:r>
                        <a:rPr lang="en-US" sz="1600" b="0">
                          <a:latin typeface="Times New Roman"/>
                        </a:rPr>
                        <a:t>73</a:t>
                      </a:r>
                      <a:endParaRPr lang="en-US" sz="1600" b="0" dirty="0">
                        <a:latin typeface="Times New Roman"/>
                      </a:endParaRPr>
                    </a:p>
                  </a:txBody>
                  <a:tcPr anchor="ctr"/>
                </a:tc>
                <a:extLst>
                  <a:ext uri="{0D108BD9-81ED-4DB2-BD59-A6C34878D82A}">
                    <a16:rowId xmlns:a16="http://schemas.microsoft.com/office/drawing/2014/main" val="119137872"/>
                  </a:ext>
                </a:extLst>
              </a:tr>
              <a:tr h="454325">
                <a:tc>
                  <a:txBody>
                    <a:bodyPr/>
                    <a:lstStyle/>
                    <a:p>
                      <a:pPr lvl="0" algn="ctr">
                        <a:buNone/>
                      </a:pPr>
                      <a:endParaRPr lang="en-US" sz="1600" b="0">
                        <a:latin typeface="Times New Roman"/>
                      </a:endParaRPr>
                    </a:p>
                  </a:txBody>
                  <a:tcPr/>
                </a:tc>
                <a:tc>
                  <a:txBody>
                    <a:bodyPr/>
                    <a:lstStyle/>
                    <a:p>
                      <a:pPr lvl="0">
                        <a:buNone/>
                      </a:pPr>
                      <a:r>
                        <a:rPr lang="en-US" sz="1600" b="0" dirty="0">
                          <a:latin typeface="Times New Roman"/>
                        </a:rPr>
                        <a:t>5.10 </a:t>
                      </a:r>
                      <a:r>
                        <a:rPr lang="en-US" sz="1600" b="0" i="0" u="none" strike="noStrike" noProof="0" dirty="0">
                          <a:latin typeface="Times New Roman"/>
                        </a:rPr>
                        <a:t>No Rate limiting on Admin Login page </a:t>
                      </a:r>
                      <a:endParaRPr lang="en-US" sz="1600" b="0" dirty="0">
                        <a:latin typeface="Times New Roman"/>
                      </a:endParaRPr>
                    </a:p>
                  </a:txBody>
                  <a:tcPr/>
                </a:tc>
                <a:tc>
                  <a:txBody>
                    <a:bodyPr/>
                    <a:lstStyle/>
                    <a:p>
                      <a:pPr lvl="0" algn="ctr">
                        <a:buNone/>
                      </a:pPr>
                      <a:r>
                        <a:rPr lang="en-US" sz="1600" b="0">
                          <a:latin typeface="Times New Roman"/>
                        </a:rPr>
                        <a:t>80</a:t>
                      </a:r>
                      <a:endParaRPr lang="en-US" sz="1600" b="0" dirty="0">
                        <a:latin typeface="Times New Roman"/>
                      </a:endParaRPr>
                    </a:p>
                  </a:txBody>
                  <a:tcPr anchor="ctr"/>
                </a:tc>
                <a:extLst>
                  <a:ext uri="{0D108BD9-81ED-4DB2-BD59-A6C34878D82A}">
                    <a16:rowId xmlns:a16="http://schemas.microsoft.com/office/drawing/2014/main" val="3734921165"/>
                  </a:ext>
                </a:extLst>
              </a:tr>
              <a:tr h="454325">
                <a:tc>
                  <a:txBody>
                    <a:bodyPr/>
                    <a:lstStyle/>
                    <a:p>
                      <a:pPr lvl="0" algn="ctr">
                        <a:buNone/>
                      </a:pPr>
                      <a:endParaRPr lang="en-US" sz="1600" b="0">
                        <a:latin typeface="Times New Roman"/>
                      </a:endParaRPr>
                    </a:p>
                  </a:txBody>
                  <a:tcPr/>
                </a:tc>
                <a:tc>
                  <a:txBody>
                    <a:bodyPr/>
                    <a:lstStyle/>
                    <a:p>
                      <a:pPr lvl="0">
                        <a:buNone/>
                      </a:pPr>
                      <a:r>
                        <a:rPr lang="en-US" sz="1600" b="0" dirty="0">
                          <a:latin typeface="Times New Roman"/>
                        </a:rPr>
                        <a:t>5.11 Dos Attack</a:t>
                      </a:r>
                      <a:endParaRPr lang="en-US" sz="1600" b="0" i="0" u="none" strike="noStrike" noProof="0" dirty="0">
                        <a:latin typeface="Times New Roman"/>
                      </a:endParaRPr>
                    </a:p>
                  </a:txBody>
                  <a:tcPr/>
                </a:tc>
                <a:tc>
                  <a:txBody>
                    <a:bodyPr/>
                    <a:lstStyle/>
                    <a:p>
                      <a:pPr lvl="0" algn="ctr">
                        <a:buNone/>
                      </a:pPr>
                      <a:r>
                        <a:rPr lang="en-US" sz="1600" b="0">
                          <a:latin typeface="Times New Roman"/>
                        </a:rPr>
                        <a:t>89</a:t>
                      </a:r>
                      <a:endParaRPr lang="en-US" sz="1600" b="0" dirty="0">
                        <a:latin typeface="Times New Roman"/>
                      </a:endParaRPr>
                    </a:p>
                  </a:txBody>
                  <a:tcPr anchor="ctr"/>
                </a:tc>
                <a:extLst>
                  <a:ext uri="{0D108BD9-81ED-4DB2-BD59-A6C34878D82A}">
                    <a16:rowId xmlns:a16="http://schemas.microsoft.com/office/drawing/2014/main" val="3680496109"/>
                  </a:ext>
                </a:extLst>
              </a:tr>
              <a:tr h="454325">
                <a:tc>
                  <a:txBody>
                    <a:bodyPr/>
                    <a:lstStyle/>
                    <a:p>
                      <a:pPr lvl="0" algn="ctr">
                        <a:buNone/>
                      </a:pPr>
                      <a:endParaRPr lang="en-US" sz="1600" b="0">
                        <a:latin typeface="Times New Roman"/>
                      </a:endParaRPr>
                    </a:p>
                  </a:txBody>
                  <a:tcPr/>
                </a:tc>
                <a:tc>
                  <a:txBody>
                    <a:bodyPr/>
                    <a:lstStyle/>
                    <a:p>
                      <a:pPr lvl="0">
                        <a:buNone/>
                      </a:pPr>
                      <a:r>
                        <a:rPr lang="en-US" sz="1600" b="0" dirty="0">
                          <a:latin typeface="Times New Roman"/>
                        </a:rPr>
                        <a:t>5.12 </a:t>
                      </a:r>
                      <a:r>
                        <a:rPr lang="en-US" sz="1600" b="0" dirty="0" err="1">
                          <a:latin typeface="Times New Roman"/>
                        </a:rPr>
                        <a:t>Css</a:t>
                      </a:r>
                      <a:r>
                        <a:rPr lang="en-US" sz="1600" b="0" dirty="0">
                          <a:latin typeface="Times New Roman"/>
                        </a:rPr>
                        <a:t> Injection</a:t>
                      </a:r>
                    </a:p>
                  </a:txBody>
                  <a:tcPr/>
                </a:tc>
                <a:tc>
                  <a:txBody>
                    <a:bodyPr/>
                    <a:lstStyle/>
                    <a:p>
                      <a:pPr lvl="0" algn="ctr">
                        <a:buNone/>
                      </a:pPr>
                      <a:r>
                        <a:rPr lang="en-US" sz="1600" b="0">
                          <a:latin typeface="Times New Roman"/>
                        </a:rPr>
                        <a:t>96</a:t>
                      </a:r>
                      <a:endParaRPr lang="en-US"/>
                    </a:p>
                  </a:txBody>
                  <a:tcPr anchor="ctr"/>
                </a:tc>
                <a:extLst>
                  <a:ext uri="{0D108BD9-81ED-4DB2-BD59-A6C34878D82A}">
                    <a16:rowId xmlns:a16="http://schemas.microsoft.com/office/drawing/2014/main" val="431894237"/>
                  </a:ext>
                </a:extLst>
              </a:tr>
              <a:tr h="454325">
                <a:tc>
                  <a:txBody>
                    <a:bodyPr/>
                    <a:lstStyle/>
                    <a:p>
                      <a:pPr lvl="0" algn="ctr">
                        <a:buNone/>
                      </a:pPr>
                      <a:endParaRPr lang="en-US" sz="1600" b="0">
                        <a:latin typeface="Times New Roman"/>
                      </a:endParaRPr>
                    </a:p>
                  </a:txBody>
                  <a:tcPr/>
                </a:tc>
                <a:tc>
                  <a:txBody>
                    <a:bodyPr/>
                    <a:lstStyle/>
                    <a:p>
                      <a:pPr lvl="0">
                        <a:buNone/>
                      </a:pPr>
                      <a:r>
                        <a:rPr lang="en-US" sz="1600" b="0" dirty="0">
                          <a:latin typeface="Times New Roman"/>
                        </a:rPr>
                        <a:t>5.13 </a:t>
                      </a:r>
                      <a:r>
                        <a:rPr lang="en-US" sz="1600" b="0" i="0" u="none" strike="noStrike" noProof="0" dirty="0">
                          <a:solidFill>
                            <a:srgbClr val="000000"/>
                          </a:solidFill>
                          <a:latin typeface="Times New Roman"/>
                        </a:rPr>
                        <a:t>PHP Version Disclosure</a:t>
                      </a:r>
                      <a:endParaRPr lang="en-US" sz="1600" b="0" dirty="0">
                        <a:latin typeface="Times New Roman"/>
                      </a:endParaRPr>
                    </a:p>
                  </a:txBody>
                  <a:tcPr/>
                </a:tc>
                <a:tc>
                  <a:txBody>
                    <a:bodyPr/>
                    <a:lstStyle/>
                    <a:p>
                      <a:pPr lvl="0" algn="ctr">
                        <a:buNone/>
                      </a:pPr>
                      <a:r>
                        <a:rPr lang="en-US" sz="1600" b="0">
                          <a:latin typeface="Times New Roman"/>
                        </a:rPr>
                        <a:t>101</a:t>
                      </a:r>
                      <a:endParaRPr lang="en-US" sz="1600" b="0" dirty="0">
                        <a:latin typeface="Times New Roman"/>
                      </a:endParaRPr>
                    </a:p>
                  </a:txBody>
                  <a:tcPr anchor="ctr"/>
                </a:tc>
                <a:extLst>
                  <a:ext uri="{0D108BD9-81ED-4DB2-BD59-A6C34878D82A}">
                    <a16:rowId xmlns:a16="http://schemas.microsoft.com/office/drawing/2014/main" val="2505981694"/>
                  </a:ext>
                </a:extLst>
              </a:tr>
              <a:tr h="454325">
                <a:tc>
                  <a:txBody>
                    <a:bodyPr/>
                    <a:lstStyle/>
                    <a:p>
                      <a:pPr lvl="0" algn="ctr">
                        <a:buNone/>
                      </a:pPr>
                      <a:r>
                        <a:rPr lang="en-US" sz="1600" b="0" dirty="0">
                          <a:latin typeface="Times New Roman"/>
                        </a:rPr>
                        <a:t>6</a:t>
                      </a:r>
                    </a:p>
                  </a:txBody>
                  <a:tcPr/>
                </a:tc>
                <a:tc>
                  <a:txBody>
                    <a:bodyPr/>
                    <a:lstStyle/>
                    <a:p>
                      <a:pPr lvl="0">
                        <a:buNone/>
                      </a:pPr>
                      <a:r>
                        <a:rPr lang="en-US" sz="1600" b="0" i="0" u="none" strike="noStrike" noProof="0" dirty="0">
                          <a:latin typeface="Times New Roman"/>
                        </a:rPr>
                        <a:t>Future Scope</a:t>
                      </a:r>
                      <a:endParaRPr lang="en-US" sz="1600" b="0" dirty="0">
                        <a:latin typeface="Times New Roman"/>
                      </a:endParaRPr>
                    </a:p>
                  </a:txBody>
                  <a:tcPr/>
                </a:tc>
                <a:tc>
                  <a:txBody>
                    <a:bodyPr/>
                    <a:lstStyle/>
                    <a:p>
                      <a:pPr lvl="0" algn="ctr">
                        <a:buNone/>
                      </a:pPr>
                      <a:r>
                        <a:rPr lang="en-US" sz="1600" b="0">
                          <a:latin typeface="Times New Roman"/>
                        </a:rPr>
                        <a:t>105</a:t>
                      </a:r>
                      <a:endParaRPr lang="en-US"/>
                    </a:p>
                  </a:txBody>
                  <a:tcPr anchor="ctr"/>
                </a:tc>
                <a:extLst>
                  <a:ext uri="{0D108BD9-81ED-4DB2-BD59-A6C34878D82A}">
                    <a16:rowId xmlns:a16="http://schemas.microsoft.com/office/drawing/2014/main" val="2577065023"/>
                  </a:ext>
                </a:extLst>
              </a:tr>
              <a:tr h="454325">
                <a:tc>
                  <a:txBody>
                    <a:bodyPr/>
                    <a:lstStyle/>
                    <a:p>
                      <a:pPr lvl="0" algn="ctr">
                        <a:buNone/>
                      </a:pPr>
                      <a:r>
                        <a:rPr lang="en-US" sz="1600" b="0" dirty="0">
                          <a:latin typeface="Times New Roman"/>
                        </a:rPr>
                        <a:t>7</a:t>
                      </a:r>
                    </a:p>
                  </a:txBody>
                  <a:tcPr/>
                </a:tc>
                <a:tc>
                  <a:txBody>
                    <a:bodyPr/>
                    <a:lstStyle/>
                    <a:p>
                      <a:pPr lvl="0">
                        <a:buNone/>
                      </a:pPr>
                      <a:r>
                        <a:rPr lang="en-US" sz="1600" b="0" i="0" u="none" strike="noStrike" noProof="0" dirty="0">
                          <a:latin typeface="Times New Roman"/>
                        </a:rPr>
                        <a:t>Reference</a:t>
                      </a:r>
                      <a:endParaRPr lang="en-US" sz="1600" b="0" dirty="0">
                        <a:latin typeface="Times New Roman"/>
                      </a:endParaRPr>
                    </a:p>
                  </a:txBody>
                  <a:tcPr/>
                </a:tc>
                <a:tc>
                  <a:txBody>
                    <a:bodyPr/>
                    <a:lstStyle/>
                    <a:p>
                      <a:pPr lvl="0" algn="ctr">
                        <a:buNone/>
                      </a:pPr>
                      <a:r>
                        <a:rPr lang="en-US" sz="1600" b="0">
                          <a:latin typeface="Times New Roman"/>
                        </a:rPr>
                        <a:t>106</a:t>
                      </a:r>
                      <a:endParaRPr lang="en-US" sz="1600" b="0" dirty="0">
                        <a:latin typeface="Times New Roman"/>
                      </a:endParaRPr>
                    </a:p>
                  </a:txBody>
                  <a:tcPr anchor="ctr"/>
                </a:tc>
                <a:extLst>
                  <a:ext uri="{0D108BD9-81ED-4DB2-BD59-A6C34878D82A}">
                    <a16:rowId xmlns:a16="http://schemas.microsoft.com/office/drawing/2014/main" val="1881056680"/>
                  </a:ext>
                </a:extLst>
              </a:tr>
            </a:tbl>
          </a:graphicData>
        </a:graphic>
      </p:graphicFrame>
    </p:spTree>
    <p:extLst>
      <p:ext uri="{BB962C8B-B14F-4D97-AF65-F5344CB8AC3E}">
        <p14:creationId xmlns:p14="http://schemas.microsoft.com/office/powerpoint/2010/main" val="372134703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529EEF-3B37-1BE8-58E5-1E55C2CA1806}"/>
              </a:ext>
            </a:extLst>
          </p:cNvPr>
          <p:cNvSpPr txBox="1"/>
          <p:nvPr/>
        </p:nvSpPr>
        <p:spPr>
          <a:xfrm>
            <a:off x="267419" y="540589"/>
            <a:ext cx="8623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2: use SQL Map tool in kali Linux and put –u for URL and provide URL and then use –dbs. for getting the database control and use –risk 1 for increasing the risk level.</a:t>
            </a:r>
            <a:endParaRPr lang="en-US">
              <a:latin typeface="Times New Roman"/>
              <a:cs typeface="Times New Roman"/>
            </a:endParaRPr>
          </a:p>
        </p:txBody>
      </p:sp>
      <p:pic>
        <p:nvPicPr>
          <p:cNvPr id="3" name="Picture 3" descr="Text&#10;&#10;Description automatically generated">
            <a:extLst>
              <a:ext uri="{FF2B5EF4-FFF2-40B4-BE49-F238E27FC236}">
                <a16:creationId xmlns:a16="http://schemas.microsoft.com/office/drawing/2014/main" id="{7240AE3D-8680-F0C0-D023-0959B27B640A}"/>
              </a:ext>
            </a:extLst>
          </p:cNvPr>
          <p:cNvPicPr>
            <a:picLocks noChangeAspect="1"/>
          </p:cNvPicPr>
          <p:nvPr/>
        </p:nvPicPr>
        <p:blipFill>
          <a:blip r:embed="rId2"/>
          <a:stretch>
            <a:fillRect/>
          </a:stretch>
        </p:blipFill>
        <p:spPr>
          <a:xfrm>
            <a:off x="698740" y="1623818"/>
            <a:ext cx="7760898" cy="3624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518372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18D72-BAED-940A-8ABD-AB0EA80FAEE4}"/>
              </a:ext>
            </a:extLst>
          </p:cNvPr>
          <p:cNvSpPr txBox="1"/>
          <p:nvPr/>
        </p:nvSpPr>
        <p:spPr>
          <a:xfrm>
            <a:off x="411193" y="310551"/>
            <a:ext cx="83216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3: here you can see that we founded the backend database is MySQL It asks you want to use MySQL payload then put y for ‘yes’ and it will ask for increase the risk level and put again y for ‘yes’</a:t>
            </a:r>
            <a:endParaRPr lang="en-US">
              <a:latin typeface="Times New Roman"/>
              <a:cs typeface="Times New Roman"/>
            </a:endParaRPr>
          </a:p>
        </p:txBody>
      </p:sp>
      <p:pic>
        <p:nvPicPr>
          <p:cNvPr id="4" name="Picture 4" descr="Text&#10;&#10;Description automatically generated">
            <a:extLst>
              <a:ext uri="{FF2B5EF4-FFF2-40B4-BE49-F238E27FC236}">
                <a16:creationId xmlns:a16="http://schemas.microsoft.com/office/drawing/2014/main" id="{544517A7-C24E-1844-5A18-F01E215B070B}"/>
              </a:ext>
            </a:extLst>
          </p:cNvPr>
          <p:cNvPicPr>
            <a:picLocks noChangeAspect="1"/>
          </p:cNvPicPr>
          <p:nvPr/>
        </p:nvPicPr>
        <p:blipFill>
          <a:blip r:embed="rId2"/>
          <a:stretch>
            <a:fillRect/>
          </a:stretch>
        </p:blipFill>
        <p:spPr>
          <a:xfrm>
            <a:off x="583721" y="1364259"/>
            <a:ext cx="7976558" cy="79393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B09D47F-5FBE-1E7C-58FA-17560433FC42}"/>
              </a:ext>
            </a:extLst>
          </p:cNvPr>
          <p:cNvSpPr txBox="1"/>
          <p:nvPr/>
        </p:nvSpPr>
        <p:spPr>
          <a:xfrm>
            <a:off x="583721" y="2424023"/>
            <a:ext cx="797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4: After this we get this response and, we get the Database name.</a:t>
            </a:r>
            <a:endParaRPr lang="en-US">
              <a:latin typeface="Times New Roman"/>
              <a:cs typeface="Times New Roman"/>
            </a:endParaRPr>
          </a:p>
        </p:txBody>
      </p:sp>
      <p:pic>
        <p:nvPicPr>
          <p:cNvPr id="6" name="Picture 6" descr="Graphical user interface, text&#10;&#10;Description automatically generated">
            <a:extLst>
              <a:ext uri="{FF2B5EF4-FFF2-40B4-BE49-F238E27FC236}">
                <a16:creationId xmlns:a16="http://schemas.microsoft.com/office/drawing/2014/main" id="{97106C9A-129C-CBD1-6134-7D4A80A964F2}"/>
              </a:ext>
            </a:extLst>
          </p:cNvPr>
          <p:cNvPicPr>
            <a:picLocks noChangeAspect="1"/>
          </p:cNvPicPr>
          <p:nvPr/>
        </p:nvPicPr>
        <p:blipFill>
          <a:blip r:embed="rId3"/>
          <a:stretch>
            <a:fillRect/>
          </a:stretch>
        </p:blipFill>
        <p:spPr>
          <a:xfrm>
            <a:off x="885646" y="2948179"/>
            <a:ext cx="7387086" cy="36214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233917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A7AC3F-D5CF-A35E-EECF-243172FAD76A}"/>
              </a:ext>
            </a:extLst>
          </p:cNvPr>
          <p:cNvSpPr txBox="1"/>
          <p:nvPr/>
        </p:nvSpPr>
        <p:spPr>
          <a:xfrm>
            <a:off x="267419" y="310551"/>
            <a:ext cx="86091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5: After getting the database name use –tables in command for retrieve all the tables name.</a:t>
            </a:r>
            <a:endParaRPr lang="en-US">
              <a:latin typeface="Times New Roman"/>
              <a:cs typeface="Times New Roman"/>
            </a:endParaRPr>
          </a:p>
        </p:txBody>
      </p:sp>
      <p:pic>
        <p:nvPicPr>
          <p:cNvPr id="3" name="Picture 3" descr="Graphical user interface, text, website&#10;&#10;Description automatically generated">
            <a:extLst>
              <a:ext uri="{FF2B5EF4-FFF2-40B4-BE49-F238E27FC236}">
                <a16:creationId xmlns:a16="http://schemas.microsoft.com/office/drawing/2014/main" id="{5FDB55CC-97AA-B9A9-4C4A-37C3569A0D1C}"/>
              </a:ext>
            </a:extLst>
          </p:cNvPr>
          <p:cNvPicPr>
            <a:picLocks noChangeAspect="1"/>
          </p:cNvPicPr>
          <p:nvPr/>
        </p:nvPicPr>
        <p:blipFill rotWithShape="1">
          <a:blip r:embed="rId2"/>
          <a:srcRect r="182" b="45607"/>
          <a:stretch/>
        </p:blipFill>
        <p:spPr>
          <a:xfrm>
            <a:off x="626853" y="1086240"/>
            <a:ext cx="7890301" cy="18682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1C09D4-4656-B1BB-3933-DC787545F199}"/>
              </a:ext>
            </a:extLst>
          </p:cNvPr>
          <p:cNvSpPr txBox="1"/>
          <p:nvPr/>
        </p:nvSpPr>
        <p:spPr>
          <a:xfrm>
            <a:off x="267420" y="3099758"/>
            <a:ext cx="8609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6: As a result, we able to retrieve all the tables name and also access the table data of database.</a:t>
            </a:r>
            <a:endParaRPr lang="en-US">
              <a:latin typeface="Times New Roman"/>
              <a:cs typeface="Times New Roman"/>
            </a:endParaRPr>
          </a:p>
        </p:txBody>
      </p:sp>
      <p:pic>
        <p:nvPicPr>
          <p:cNvPr id="5" name="Picture 5" descr="Graphical user interface, text&#10;&#10;Description automatically generated">
            <a:extLst>
              <a:ext uri="{FF2B5EF4-FFF2-40B4-BE49-F238E27FC236}">
                <a16:creationId xmlns:a16="http://schemas.microsoft.com/office/drawing/2014/main" id="{2594F93B-16AA-63D1-A687-76C402FE4653}"/>
              </a:ext>
            </a:extLst>
          </p:cNvPr>
          <p:cNvPicPr>
            <a:picLocks noChangeAspect="1"/>
          </p:cNvPicPr>
          <p:nvPr/>
        </p:nvPicPr>
        <p:blipFill>
          <a:blip r:embed="rId3"/>
          <a:stretch>
            <a:fillRect/>
          </a:stretch>
        </p:blipFill>
        <p:spPr>
          <a:xfrm>
            <a:off x="2222740" y="3580784"/>
            <a:ext cx="6294408" cy="3046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334577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CD1E-71BC-16FC-91EF-6FDB36EC4C3D}"/>
              </a:ext>
            </a:extLst>
          </p:cNvPr>
          <p:cNvSpPr txBox="1"/>
          <p:nvPr/>
        </p:nvSpPr>
        <p:spPr>
          <a:xfrm>
            <a:off x="684363" y="382437"/>
            <a:ext cx="8163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7: find out h column of those tables using – column command.</a:t>
            </a:r>
            <a:endParaRPr lang="en-US">
              <a:latin typeface="Times New Roman"/>
              <a:cs typeface="Times New Roman"/>
            </a:endParaRPr>
          </a:p>
        </p:txBody>
      </p:sp>
      <p:pic>
        <p:nvPicPr>
          <p:cNvPr id="3" name="Picture 3" descr="Text&#10;&#10;Description automatically generated">
            <a:extLst>
              <a:ext uri="{FF2B5EF4-FFF2-40B4-BE49-F238E27FC236}">
                <a16:creationId xmlns:a16="http://schemas.microsoft.com/office/drawing/2014/main" id="{FA534AAB-9674-9392-E989-BCC34DA8A3D8}"/>
              </a:ext>
            </a:extLst>
          </p:cNvPr>
          <p:cNvPicPr>
            <a:picLocks noChangeAspect="1"/>
          </p:cNvPicPr>
          <p:nvPr/>
        </p:nvPicPr>
        <p:blipFill rotWithShape="1">
          <a:blip r:embed="rId2"/>
          <a:srcRect r="196" b="59274"/>
          <a:stretch/>
        </p:blipFill>
        <p:spPr>
          <a:xfrm>
            <a:off x="684363" y="992859"/>
            <a:ext cx="7300833" cy="145730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51ED296-4D52-3B17-0D34-8C41C8520E49}"/>
              </a:ext>
            </a:extLst>
          </p:cNvPr>
          <p:cNvSpPr txBox="1"/>
          <p:nvPr/>
        </p:nvSpPr>
        <p:spPr>
          <a:xfrm>
            <a:off x="684362" y="2654060"/>
            <a:ext cx="7890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8: As a result of that –column command is like.</a:t>
            </a:r>
            <a:endParaRPr lang="en-US">
              <a:latin typeface="Times New Roman"/>
              <a:cs typeface="Times New Roman"/>
            </a:endParaRPr>
          </a:p>
        </p:txBody>
      </p:sp>
      <p:pic>
        <p:nvPicPr>
          <p:cNvPr id="6" name="Picture 6" descr="Graphical user interface, text&#10;&#10;Description automatically generated">
            <a:extLst>
              <a:ext uri="{FF2B5EF4-FFF2-40B4-BE49-F238E27FC236}">
                <a16:creationId xmlns:a16="http://schemas.microsoft.com/office/drawing/2014/main" id="{3B44113A-046D-2E18-DD4A-07A484BA10DE}"/>
              </a:ext>
            </a:extLst>
          </p:cNvPr>
          <p:cNvPicPr>
            <a:picLocks noChangeAspect="1"/>
          </p:cNvPicPr>
          <p:nvPr/>
        </p:nvPicPr>
        <p:blipFill>
          <a:blip r:embed="rId3"/>
          <a:stretch>
            <a:fillRect/>
          </a:stretch>
        </p:blipFill>
        <p:spPr>
          <a:xfrm>
            <a:off x="871268" y="3178218"/>
            <a:ext cx="6927011" cy="3391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496845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BFE582-C8FD-E2E0-9645-07BE47FF17A8}"/>
              </a:ext>
            </a:extLst>
          </p:cNvPr>
          <p:cNvSpPr txBox="1"/>
          <p:nvPr/>
        </p:nvSpPr>
        <p:spPr>
          <a:xfrm>
            <a:off x="224288" y="296174"/>
            <a:ext cx="88104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9: After getting the column of that table use – dump for retrieve the data of that table.</a:t>
            </a:r>
            <a:endParaRPr lang="en-US">
              <a:latin typeface="Times New Roman"/>
              <a:cs typeface="Times New Roman"/>
            </a:endParaRPr>
          </a:p>
        </p:txBody>
      </p:sp>
      <p:pic>
        <p:nvPicPr>
          <p:cNvPr id="3" name="Picture 3" descr="Text&#10;&#10;Description automatically generated">
            <a:extLst>
              <a:ext uri="{FF2B5EF4-FFF2-40B4-BE49-F238E27FC236}">
                <a16:creationId xmlns:a16="http://schemas.microsoft.com/office/drawing/2014/main" id="{90C95FD8-EE08-09B8-17CC-05EEFF626534}"/>
              </a:ext>
            </a:extLst>
          </p:cNvPr>
          <p:cNvPicPr>
            <a:picLocks noChangeAspect="1"/>
          </p:cNvPicPr>
          <p:nvPr/>
        </p:nvPicPr>
        <p:blipFill rotWithShape="1">
          <a:blip r:embed="rId2"/>
          <a:srcRect r="187" b="61303"/>
          <a:stretch/>
        </p:blipFill>
        <p:spPr>
          <a:xfrm>
            <a:off x="785004" y="992859"/>
            <a:ext cx="7689022" cy="14570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F095EE84-F79E-647D-8069-5028661EEE16}"/>
              </a:ext>
            </a:extLst>
          </p:cNvPr>
          <p:cNvSpPr txBox="1"/>
          <p:nvPr/>
        </p:nvSpPr>
        <p:spPr>
          <a:xfrm>
            <a:off x="224287" y="2740325"/>
            <a:ext cx="8810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Result: As a result of this injection, we found the data of those table.</a:t>
            </a:r>
            <a:endParaRPr lang="en-US">
              <a:latin typeface="Times New Roman"/>
              <a:cs typeface="Times New Roman"/>
            </a:endParaRPr>
          </a:p>
        </p:txBody>
      </p:sp>
      <p:sp>
        <p:nvSpPr>
          <p:cNvPr id="5" name="TextBox 4">
            <a:extLst>
              <a:ext uri="{FF2B5EF4-FFF2-40B4-BE49-F238E27FC236}">
                <a16:creationId xmlns:a16="http://schemas.microsoft.com/office/drawing/2014/main" id="{9EB3C945-817A-731B-EE5A-FA5B0B11D36D}"/>
              </a:ext>
            </a:extLst>
          </p:cNvPr>
          <p:cNvSpPr txBox="1"/>
          <p:nvPr/>
        </p:nvSpPr>
        <p:spPr>
          <a:xfrm>
            <a:off x="785004" y="32435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latin typeface="Times New Roman"/>
                <a:cs typeface="Arial"/>
              </a:rPr>
              <a:t>Id:</a:t>
            </a:r>
            <a:endParaRPr lang="en-US">
              <a:latin typeface="Times New Roman"/>
              <a:cs typeface="Times New Roman"/>
            </a:endParaRPr>
          </a:p>
        </p:txBody>
      </p:sp>
      <p:pic>
        <p:nvPicPr>
          <p:cNvPr id="6" name="Picture 6" descr="Graphical user interface, text, website&#10;&#10;Description automatically generated">
            <a:extLst>
              <a:ext uri="{FF2B5EF4-FFF2-40B4-BE49-F238E27FC236}">
                <a16:creationId xmlns:a16="http://schemas.microsoft.com/office/drawing/2014/main" id="{7A15A8BE-6661-C3E8-5558-1579A64B1D08}"/>
              </a:ext>
            </a:extLst>
          </p:cNvPr>
          <p:cNvPicPr>
            <a:picLocks noChangeAspect="1"/>
          </p:cNvPicPr>
          <p:nvPr/>
        </p:nvPicPr>
        <p:blipFill>
          <a:blip r:embed="rId3"/>
          <a:stretch>
            <a:fillRect/>
          </a:stretch>
        </p:blipFill>
        <p:spPr>
          <a:xfrm>
            <a:off x="1561381" y="3250104"/>
            <a:ext cx="6811991" cy="3305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26321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8FA1E-BD40-B8A0-647D-606E7372198F}"/>
              </a:ext>
            </a:extLst>
          </p:cNvPr>
          <p:cNvSpPr txBox="1"/>
          <p:nvPr/>
        </p:nvSpPr>
        <p:spPr>
          <a:xfrm>
            <a:off x="7341079" y="7993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latin typeface="Times New Roman"/>
                <a:cs typeface="Arial"/>
              </a:rPr>
              <a:t>Name:</a:t>
            </a:r>
            <a:endParaRPr lang="en-US">
              <a:latin typeface="Times New Roman"/>
              <a:cs typeface="Times New Roman"/>
            </a:endParaRPr>
          </a:p>
        </p:txBody>
      </p:sp>
      <p:pic>
        <p:nvPicPr>
          <p:cNvPr id="3" name="Picture 3" descr="Graphical user interface, text, website&#10;&#10;Description automatically generated">
            <a:extLst>
              <a:ext uri="{FF2B5EF4-FFF2-40B4-BE49-F238E27FC236}">
                <a16:creationId xmlns:a16="http://schemas.microsoft.com/office/drawing/2014/main" id="{9210BE38-6562-12AD-77CC-788C11CB6951}"/>
              </a:ext>
            </a:extLst>
          </p:cNvPr>
          <p:cNvPicPr>
            <a:picLocks noChangeAspect="1"/>
          </p:cNvPicPr>
          <p:nvPr/>
        </p:nvPicPr>
        <p:blipFill>
          <a:blip r:embed="rId2"/>
          <a:stretch>
            <a:fillRect/>
          </a:stretch>
        </p:blipFill>
        <p:spPr>
          <a:xfrm>
            <a:off x="224286" y="647801"/>
            <a:ext cx="6927011" cy="337703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3EA2D1E-2724-FAF9-4575-9C9796BC818A}"/>
              </a:ext>
            </a:extLst>
          </p:cNvPr>
          <p:cNvSpPr txBox="1"/>
          <p:nvPr/>
        </p:nvSpPr>
        <p:spPr>
          <a:xfrm>
            <a:off x="324928" y="43218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latin typeface="Times New Roman"/>
                <a:cs typeface="Arial"/>
              </a:rPr>
              <a:t>Image:</a:t>
            </a:r>
            <a:endParaRPr lang="en-US">
              <a:latin typeface="Times New Roman"/>
              <a:cs typeface="Times New Roman"/>
            </a:endParaRPr>
          </a:p>
        </p:txBody>
      </p:sp>
      <p:pic>
        <p:nvPicPr>
          <p:cNvPr id="5" name="Picture 5" descr="Graphical user interface, text, website&#10;&#10;Description automatically generated">
            <a:extLst>
              <a:ext uri="{FF2B5EF4-FFF2-40B4-BE49-F238E27FC236}">
                <a16:creationId xmlns:a16="http://schemas.microsoft.com/office/drawing/2014/main" id="{CFDF9703-1F84-83D7-F59B-DF4FEFB12C4F}"/>
              </a:ext>
            </a:extLst>
          </p:cNvPr>
          <p:cNvPicPr>
            <a:picLocks noChangeAspect="1"/>
          </p:cNvPicPr>
          <p:nvPr/>
        </p:nvPicPr>
        <p:blipFill>
          <a:blip r:embed="rId3"/>
          <a:stretch>
            <a:fillRect/>
          </a:stretch>
        </p:blipFill>
        <p:spPr>
          <a:xfrm>
            <a:off x="1863306" y="3106331"/>
            <a:ext cx="6970142" cy="3377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09261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E5C8446-B135-98F8-1B42-6218166FB78C}"/>
              </a:ext>
            </a:extLst>
          </p:cNvPr>
          <p:cNvGraphicFramePr>
            <a:graphicFrameLocks noGrp="1"/>
          </p:cNvGraphicFramePr>
          <p:nvPr>
            <p:extLst>
              <p:ext uri="{D42A27DB-BD31-4B8C-83A1-F6EECF244321}">
                <p14:modId xmlns:p14="http://schemas.microsoft.com/office/powerpoint/2010/main" val="3929149814"/>
              </p:ext>
            </p:extLst>
          </p:nvPr>
        </p:nvGraphicFramePr>
        <p:xfrm>
          <a:off x="589472" y="1351470"/>
          <a:ext cx="7819495" cy="3809720"/>
        </p:xfrm>
        <a:graphic>
          <a:graphicData uri="http://schemas.openxmlformats.org/drawingml/2006/table">
            <a:tbl>
              <a:tblPr firstRow="1" bandRow="1">
                <a:tableStyleId>{5940675A-B579-460E-94D1-54222C63F5DA}</a:tableStyleId>
              </a:tblPr>
              <a:tblGrid>
                <a:gridCol w="1987843">
                  <a:extLst>
                    <a:ext uri="{9D8B030D-6E8A-4147-A177-3AD203B41FA5}">
                      <a16:colId xmlns:a16="http://schemas.microsoft.com/office/drawing/2014/main" val="1358238254"/>
                    </a:ext>
                  </a:extLst>
                </a:gridCol>
                <a:gridCol w="5831652">
                  <a:extLst>
                    <a:ext uri="{9D8B030D-6E8A-4147-A177-3AD203B41FA5}">
                      <a16:colId xmlns:a16="http://schemas.microsoft.com/office/drawing/2014/main" val="489925052"/>
                    </a:ext>
                  </a:extLst>
                </a:gridCol>
              </a:tblGrid>
              <a:tr h="665454">
                <a:tc>
                  <a:txBody>
                    <a:bodyPr/>
                    <a:lstStyle/>
                    <a:p>
                      <a:pPr algn="ctr"/>
                      <a:r>
                        <a:rPr lang="en-US" b="1">
                          <a:latin typeface="Times New Roman"/>
                        </a:rPr>
                        <a:t>3.4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2509672741"/>
                  </a:ext>
                </a:extLst>
              </a:tr>
              <a:tr h="3144266">
                <a:tc gridSpan="2">
                  <a:txBody>
                    <a:bodyPr/>
                    <a:lstStyle/>
                    <a:p>
                      <a:pPr lvl="0">
                        <a:lnSpc>
                          <a:spcPct val="150000"/>
                        </a:lnSpc>
                        <a:buNone/>
                      </a:pPr>
                      <a:r>
                        <a:rPr lang="en-US" b="0" i="0" u="none" strike="noStrike" noProof="0">
                          <a:latin typeface="Times New Roman"/>
                        </a:rPr>
                        <a:t>The only sure way to prevent SQL Injection attacks is input validation and parametrized queries including prepared statements. The application code should never use the input directly. The developer must sanitize all input, not only web form inputs such as login forms. They must remove potential malicious code elements such as single quotes. It is also a good idea to turn off the visibility of database errors on your production sites. Database errors can be used with SQL</a:t>
                      </a:r>
                      <a:br>
                        <a:rPr lang="en-US" b="0" i="0" u="none" strike="noStrike" noProof="0">
                          <a:latin typeface="Times New Roman"/>
                        </a:rPr>
                      </a:br>
                      <a:r>
                        <a:rPr lang="en-US" b="0" i="0" u="none" strike="noStrike" noProof="0">
                          <a:latin typeface="Times New Roman"/>
                        </a:rPr>
                        <a:t>Injection to gain information about your database</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3500106432"/>
                  </a:ext>
                </a:extLst>
              </a:tr>
            </a:tbl>
          </a:graphicData>
        </a:graphic>
      </p:graphicFrame>
    </p:spTree>
    <p:extLst>
      <p:ext uri="{BB962C8B-B14F-4D97-AF65-F5344CB8AC3E}">
        <p14:creationId xmlns:p14="http://schemas.microsoft.com/office/powerpoint/2010/main" val="60381000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5C75D64-B957-F3E8-8A83-8A7AFE722D14}"/>
              </a:ext>
            </a:extLst>
          </p:cNvPr>
          <p:cNvGraphicFramePr>
            <a:graphicFrameLocks noGrp="1"/>
          </p:cNvGraphicFramePr>
          <p:nvPr>
            <p:extLst>
              <p:ext uri="{D42A27DB-BD31-4B8C-83A1-F6EECF244321}">
                <p14:modId xmlns:p14="http://schemas.microsoft.com/office/powerpoint/2010/main" val="556097722"/>
              </p:ext>
            </p:extLst>
          </p:nvPr>
        </p:nvGraphicFramePr>
        <p:xfrm>
          <a:off x="618226" y="848263"/>
          <a:ext cx="7819554" cy="4605545"/>
        </p:xfrm>
        <a:graphic>
          <a:graphicData uri="http://schemas.openxmlformats.org/drawingml/2006/table">
            <a:tbl>
              <a:tblPr firstRow="1" bandRow="1">
                <a:tableStyleId>{5940675A-B579-460E-94D1-54222C63F5DA}</a:tableStyleId>
              </a:tblPr>
              <a:tblGrid>
                <a:gridCol w="1190625">
                  <a:extLst>
                    <a:ext uri="{9D8B030D-6E8A-4147-A177-3AD203B41FA5}">
                      <a16:colId xmlns:a16="http://schemas.microsoft.com/office/drawing/2014/main" val="2681901920"/>
                    </a:ext>
                  </a:extLst>
                </a:gridCol>
                <a:gridCol w="4022410">
                  <a:extLst>
                    <a:ext uri="{9D8B030D-6E8A-4147-A177-3AD203B41FA5}">
                      <a16:colId xmlns:a16="http://schemas.microsoft.com/office/drawing/2014/main" val="2611701516"/>
                    </a:ext>
                  </a:extLst>
                </a:gridCol>
                <a:gridCol w="2606519">
                  <a:extLst>
                    <a:ext uri="{9D8B030D-6E8A-4147-A177-3AD203B41FA5}">
                      <a16:colId xmlns:a16="http://schemas.microsoft.com/office/drawing/2014/main" val="4269698763"/>
                    </a:ext>
                  </a:extLst>
                </a:gridCol>
              </a:tblGrid>
              <a:tr h="586160">
                <a:tc rowSpan="2">
                  <a:txBody>
                    <a:bodyPr/>
                    <a:lstStyle/>
                    <a:p>
                      <a:pPr algn="ctr"/>
                      <a:r>
                        <a:rPr lang="en-US" b="1">
                          <a:latin typeface="Times New Roman"/>
                        </a:rPr>
                        <a:t>4</a:t>
                      </a:r>
                    </a:p>
                  </a:txBody>
                  <a:tcPr anchor="ctr"/>
                </a:tc>
                <a:tc rowSpan="2">
                  <a:txBody>
                    <a:bodyPr/>
                    <a:lstStyle/>
                    <a:p>
                      <a:pPr lvl="0">
                        <a:buNone/>
                      </a:pPr>
                      <a:r>
                        <a:rPr lang="en-US" b="1" i="0" u="none" strike="noStrike" noProof="0">
                          <a:latin typeface="Times New Roman"/>
                        </a:rPr>
                        <a:t>Cleartext Transmission of Sensitive</a:t>
                      </a:r>
                      <a:br>
                        <a:rPr lang="en-US" b="1" i="0" u="none" strike="noStrike" noProof="0">
                          <a:latin typeface="Times New Roman"/>
                        </a:rPr>
                      </a:br>
                      <a:r>
                        <a:rPr lang="en-US" b="1" i="0" u="none" strike="noStrike" noProof="0">
                          <a:latin typeface="Times New Roman"/>
                        </a:rPr>
                        <a:t>Information</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2609138507"/>
                  </a:ext>
                </a:extLst>
              </a:tr>
              <a:tr h="602908">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HIGH</a:t>
                      </a:r>
                      <a:endParaRPr lang="en-US" b="1">
                        <a:solidFill>
                          <a:schemeClr val="bg1"/>
                        </a:solidFill>
                        <a:latin typeface="Times New Roman"/>
                      </a:endParaRPr>
                    </a:p>
                  </a:txBody>
                  <a:tcPr anchor="ctr">
                    <a:solidFill>
                      <a:srgbClr val="FF0000"/>
                    </a:solidFill>
                  </a:tcPr>
                </a:tc>
                <a:extLst>
                  <a:ext uri="{0D108BD9-81ED-4DB2-BD59-A6C34878D82A}">
                    <a16:rowId xmlns:a16="http://schemas.microsoft.com/office/drawing/2014/main" val="3416308989"/>
                  </a:ext>
                </a:extLst>
              </a:tr>
              <a:tr h="586160">
                <a:tc>
                  <a:txBody>
                    <a:bodyPr/>
                    <a:lstStyle/>
                    <a:p>
                      <a:pPr algn="ctr"/>
                      <a:r>
                        <a:rPr lang="en-US" b="1">
                          <a:latin typeface="Times New Roman"/>
                        </a:rPr>
                        <a:t>4.1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785105259"/>
                  </a:ext>
                </a:extLst>
              </a:tr>
              <a:tr h="586160">
                <a:tc gridSpan="3">
                  <a:txBody>
                    <a:bodyPr/>
                    <a:lstStyle/>
                    <a:p>
                      <a:pPr lvl="0">
                        <a:buNone/>
                      </a:pPr>
                      <a:r>
                        <a:rPr lang="en-US" b="0" i="0" u="none" strike="noStrike" noProof="0">
                          <a:latin typeface="Times New Roman"/>
                        </a:rPr>
                        <a:t>https://www.jjhospitaltharad.com/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9149043"/>
                  </a:ext>
                </a:extLst>
              </a:tr>
              <a:tr h="586160">
                <a:tc>
                  <a:txBody>
                    <a:bodyPr/>
                    <a:lstStyle/>
                    <a:p>
                      <a:pPr algn="ctr"/>
                      <a:r>
                        <a:rPr lang="en-US" b="1">
                          <a:latin typeface="Times New Roman"/>
                        </a:rPr>
                        <a:t>4.2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555529324"/>
                  </a:ext>
                </a:extLst>
              </a:tr>
              <a:tr h="1071837">
                <a:tc gridSpan="3">
                  <a:txBody>
                    <a:bodyPr/>
                    <a:lstStyle/>
                    <a:p>
                      <a:pPr marL="285750" lvl="0" indent="-285750">
                        <a:lnSpc>
                          <a:spcPct val="150000"/>
                        </a:lnSpc>
                        <a:buFont typeface="Arial"/>
                        <a:buChar char="•"/>
                      </a:pPr>
                      <a:r>
                        <a:rPr lang="en-US" b="0" i="0" u="none" strike="noStrike" noProof="0">
                          <a:latin typeface="Times New Roman"/>
                        </a:rPr>
                        <a:t>Once the attacker knows the credentials of the victim, an attacker can be able to access  victim’s account and could perform malicious activity.</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24065279"/>
                  </a:ext>
                </a:extLst>
              </a:tr>
              <a:tr h="586160">
                <a:tc>
                  <a:txBody>
                    <a:bodyPr/>
                    <a:lstStyle/>
                    <a:p>
                      <a:pPr algn="ctr"/>
                      <a:r>
                        <a:rPr lang="en-US" b="1">
                          <a:latin typeface="Times New Roman"/>
                        </a:rPr>
                        <a:t>4.3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529485298"/>
                  </a:ext>
                </a:extLst>
              </a:tr>
            </a:tbl>
          </a:graphicData>
        </a:graphic>
      </p:graphicFrame>
    </p:spTree>
    <p:extLst>
      <p:ext uri="{BB962C8B-B14F-4D97-AF65-F5344CB8AC3E}">
        <p14:creationId xmlns:p14="http://schemas.microsoft.com/office/powerpoint/2010/main" val="261864334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578FE-CC5E-6460-0639-315EAF580C69}"/>
              </a:ext>
            </a:extLst>
          </p:cNvPr>
          <p:cNvSpPr txBox="1"/>
          <p:nvPr/>
        </p:nvSpPr>
        <p:spPr>
          <a:xfrm>
            <a:off x="842513" y="6987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visit:</a:t>
            </a:r>
            <a:endParaRPr lang="en-US">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1945B204-A735-3AA5-C120-4E3F1592D0F4}"/>
              </a:ext>
            </a:extLst>
          </p:cNvPr>
          <p:cNvPicPr>
            <a:picLocks noChangeAspect="1"/>
          </p:cNvPicPr>
          <p:nvPr/>
        </p:nvPicPr>
        <p:blipFill>
          <a:blip r:embed="rId2"/>
          <a:stretch>
            <a:fillRect/>
          </a:stretch>
        </p:blipFill>
        <p:spPr>
          <a:xfrm>
            <a:off x="842513" y="1455218"/>
            <a:ext cx="7473350" cy="3947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64786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D33ED-9133-7895-9EE5-19D1B2D8E768}"/>
              </a:ext>
            </a:extLst>
          </p:cNvPr>
          <p:cNvSpPr txBox="1"/>
          <p:nvPr/>
        </p:nvSpPr>
        <p:spPr>
          <a:xfrm>
            <a:off x="669985" y="612475"/>
            <a:ext cx="7113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2: Enter Username and Password:</a:t>
            </a:r>
            <a:endParaRPr lang="en-US">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51029E1B-2A30-DA33-C7A9-D4868F818BBA}"/>
              </a:ext>
            </a:extLst>
          </p:cNvPr>
          <p:cNvPicPr>
            <a:picLocks noChangeAspect="1"/>
          </p:cNvPicPr>
          <p:nvPr/>
        </p:nvPicPr>
        <p:blipFill>
          <a:blip r:embed="rId2"/>
          <a:stretch>
            <a:fillRect/>
          </a:stretch>
        </p:blipFill>
        <p:spPr>
          <a:xfrm>
            <a:off x="669985" y="1356585"/>
            <a:ext cx="7818406" cy="4130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00731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anchor="b">
            <a:noAutofit/>
          </a:bodyPr>
          <a:lstStyle/>
          <a:p>
            <a:r>
              <a:rPr lang="en-US" sz="4000" b="1">
                <a:latin typeface="Times New Roman"/>
                <a:cs typeface="Times New Roman"/>
              </a:rPr>
              <a:t>1.PROJECT PROFILE</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399720247"/>
              </p:ext>
            </p:extLst>
          </p:nvPr>
        </p:nvGraphicFramePr>
        <p:xfrm>
          <a:off x="891396" y="1653395"/>
          <a:ext cx="7364186" cy="4571962"/>
        </p:xfrm>
        <a:graphic>
          <a:graphicData uri="http://schemas.openxmlformats.org/drawingml/2006/table">
            <a:tbl>
              <a:tblPr firstRow="1" bandRow="1">
                <a:tableStyleId>{616DA210-FB5B-4158-B5E0-FEB733F419BA}</a:tableStyleId>
              </a:tblPr>
              <a:tblGrid>
                <a:gridCol w="2009952">
                  <a:extLst>
                    <a:ext uri="{9D8B030D-6E8A-4147-A177-3AD203B41FA5}">
                      <a16:colId xmlns:a16="http://schemas.microsoft.com/office/drawing/2014/main" val="20000"/>
                    </a:ext>
                  </a:extLst>
                </a:gridCol>
                <a:gridCol w="5354234">
                  <a:extLst>
                    <a:ext uri="{9D8B030D-6E8A-4147-A177-3AD203B41FA5}">
                      <a16:colId xmlns:a16="http://schemas.microsoft.com/office/drawing/2014/main" val="20001"/>
                    </a:ext>
                  </a:extLst>
                </a:gridCol>
              </a:tblGrid>
              <a:tr h="719185">
                <a:tc>
                  <a:txBody>
                    <a:bodyPr/>
                    <a:lstStyle/>
                    <a:p>
                      <a:pPr algn="ctr">
                        <a:lnSpc>
                          <a:spcPct val="150000"/>
                        </a:lnSpc>
                      </a:pPr>
                      <a:r>
                        <a:rPr lang="en-US" sz="1800" b="1">
                          <a:latin typeface="Times New Roman"/>
                        </a:rPr>
                        <a:t>Project Title :-</a:t>
                      </a:r>
                    </a:p>
                  </a:txBody>
                  <a:tcPr anchor="ctr"/>
                </a:tc>
                <a:tc>
                  <a:txBody>
                    <a:bodyPr/>
                    <a:lstStyle/>
                    <a:p>
                      <a:pPr>
                        <a:lnSpc>
                          <a:spcPct val="150000"/>
                        </a:lnSpc>
                      </a:pPr>
                      <a:r>
                        <a:rPr lang="en-US" sz="1800">
                          <a:latin typeface="Times New Roman"/>
                        </a:rPr>
                        <a:t>Vulnerability Assessment and Penetration Testing</a:t>
                      </a:r>
                    </a:p>
                  </a:txBody>
                  <a:tcPr anchor="ctr"/>
                </a:tc>
                <a:extLst>
                  <a:ext uri="{0D108BD9-81ED-4DB2-BD59-A6C34878D82A}">
                    <a16:rowId xmlns:a16="http://schemas.microsoft.com/office/drawing/2014/main" val="10000"/>
                  </a:ext>
                </a:extLst>
              </a:tr>
              <a:tr h="1164395">
                <a:tc>
                  <a:txBody>
                    <a:bodyPr/>
                    <a:lstStyle/>
                    <a:p>
                      <a:pPr algn="ctr">
                        <a:lnSpc>
                          <a:spcPct val="150000"/>
                        </a:lnSpc>
                      </a:pPr>
                      <a:r>
                        <a:rPr lang="en-US" sz="1800" b="1">
                          <a:latin typeface="Times New Roman"/>
                        </a:rPr>
                        <a:t>Objective :-</a:t>
                      </a:r>
                    </a:p>
                  </a:txBody>
                  <a:tcPr anchor="ctr"/>
                </a:tc>
                <a:tc>
                  <a:txBody>
                    <a:bodyPr/>
                    <a:lstStyle/>
                    <a:p>
                      <a:pPr>
                        <a:lnSpc>
                          <a:spcPct val="150000"/>
                        </a:lnSpc>
                      </a:pPr>
                      <a:r>
                        <a:rPr lang="en-US" sz="1800">
                          <a:latin typeface="Times New Roman"/>
                        </a:rPr>
                        <a:t>To perform internal vulnerability assessment. </a:t>
                      </a:r>
                      <a:endParaRPr lang="en-US" sz="1800">
                        <a:latin typeface="Times New Roman"/>
                        <a:cs typeface="Times New Roman"/>
                      </a:endParaRPr>
                    </a:p>
                    <a:p>
                      <a:pPr>
                        <a:lnSpc>
                          <a:spcPct val="150000"/>
                        </a:lnSpc>
                      </a:pPr>
                      <a:r>
                        <a:rPr lang="en-US" sz="1800">
                          <a:latin typeface="Times New Roman"/>
                        </a:rPr>
                        <a:t>To perform external vulnerability assessment.</a:t>
                      </a:r>
                    </a:p>
                  </a:txBody>
                  <a:tcPr anchor="ctr"/>
                </a:tc>
                <a:extLst>
                  <a:ext uri="{0D108BD9-81ED-4DB2-BD59-A6C34878D82A}">
                    <a16:rowId xmlns:a16="http://schemas.microsoft.com/office/drawing/2014/main" val="10001"/>
                  </a:ext>
                </a:extLst>
              </a:tr>
              <a:tr h="958913">
                <a:tc>
                  <a:txBody>
                    <a:bodyPr/>
                    <a:lstStyle/>
                    <a:p>
                      <a:pPr lvl="0" algn="ctr">
                        <a:lnSpc>
                          <a:spcPct val="150000"/>
                        </a:lnSpc>
                        <a:buNone/>
                      </a:pPr>
                      <a:r>
                        <a:rPr lang="en-US" sz="1800" b="1">
                          <a:latin typeface="Times New Roman"/>
                        </a:rPr>
                        <a:t>Perform By:-</a:t>
                      </a:r>
                    </a:p>
                  </a:txBody>
                  <a:tcPr anchor="ctr"/>
                </a:tc>
                <a:tc>
                  <a:txBody>
                    <a:bodyPr/>
                    <a:lstStyle/>
                    <a:p>
                      <a:pPr lvl="0">
                        <a:lnSpc>
                          <a:spcPct val="150000"/>
                        </a:lnSpc>
                        <a:buNone/>
                      </a:pPr>
                      <a:r>
                        <a:rPr lang="en-US" sz="1800">
                          <a:latin typeface="Times New Roman"/>
                        </a:rPr>
                        <a:t>AJEYPALSINH JADEJA – 20082291039</a:t>
                      </a:r>
                    </a:p>
                    <a:p>
                      <a:pPr lvl="0">
                        <a:lnSpc>
                          <a:spcPct val="150000"/>
                        </a:lnSpc>
                        <a:buNone/>
                      </a:pPr>
                      <a:r>
                        <a:rPr lang="en-US" sz="1800">
                          <a:latin typeface="Times New Roman"/>
                        </a:rPr>
                        <a:t>RIYAKUMARI PATEL - 20082291017</a:t>
                      </a:r>
                    </a:p>
                  </a:txBody>
                  <a:tcPr anchor="ctr"/>
                </a:tc>
                <a:extLst>
                  <a:ext uri="{0D108BD9-81ED-4DB2-BD59-A6C34878D82A}">
                    <a16:rowId xmlns:a16="http://schemas.microsoft.com/office/drawing/2014/main" val="1249664189"/>
                  </a:ext>
                </a:extLst>
              </a:tr>
              <a:tr h="821926">
                <a:tc>
                  <a:txBody>
                    <a:bodyPr/>
                    <a:lstStyle/>
                    <a:p>
                      <a:pPr lvl="0" algn="ctr">
                        <a:lnSpc>
                          <a:spcPct val="150000"/>
                        </a:lnSpc>
                        <a:buNone/>
                      </a:pPr>
                      <a:r>
                        <a:rPr lang="en-US" sz="1800" b="1">
                          <a:latin typeface="Times New Roman"/>
                        </a:rPr>
                        <a:t>Internal Guide :-</a:t>
                      </a:r>
                    </a:p>
                  </a:txBody>
                  <a:tcPr anchor="ctr"/>
                </a:tc>
                <a:tc>
                  <a:txBody>
                    <a:bodyPr/>
                    <a:lstStyle/>
                    <a:p>
                      <a:pPr lvl="0">
                        <a:lnSpc>
                          <a:spcPct val="150000"/>
                        </a:lnSpc>
                        <a:buNone/>
                      </a:pPr>
                      <a:r>
                        <a:rPr lang="en-US" sz="1800">
                          <a:latin typeface="Times New Roman"/>
                        </a:rPr>
                        <a:t>Prof. Krima Patel</a:t>
                      </a:r>
                      <a:endParaRPr lang="en-US" sz="1800" err="1">
                        <a:latin typeface="Times New Roman"/>
                      </a:endParaRPr>
                    </a:p>
                  </a:txBody>
                  <a:tcPr anchor="ctr"/>
                </a:tc>
                <a:extLst>
                  <a:ext uri="{0D108BD9-81ED-4DB2-BD59-A6C34878D82A}">
                    <a16:rowId xmlns:a16="http://schemas.microsoft.com/office/drawing/2014/main" val="2626630916"/>
                  </a:ext>
                </a:extLst>
              </a:tr>
              <a:tr h="907543">
                <a:tc>
                  <a:txBody>
                    <a:bodyPr/>
                    <a:lstStyle/>
                    <a:p>
                      <a:pPr lvl="0" algn="ctr">
                        <a:lnSpc>
                          <a:spcPct val="150000"/>
                        </a:lnSpc>
                        <a:buNone/>
                      </a:pPr>
                      <a:r>
                        <a:rPr lang="en-US" sz="1800" b="1">
                          <a:latin typeface="Times New Roman"/>
                        </a:rPr>
                        <a:t>Group No :-</a:t>
                      </a:r>
                    </a:p>
                  </a:txBody>
                  <a:tcPr anchor="ctr"/>
                </a:tc>
                <a:tc>
                  <a:txBody>
                    <a:bodyPr/>
                    <a:lstStyle/>
                    <a:p>
                      <a:pPr lvl="0">
                        <a:lnSpc>
                          <a:spcPct val="150000"/>
                        </a:lnSpc>
                        <a:buNone/>
                      </a:pPr>
                      <a:r>
                        <a:rPr lang="en-US" sz="1800">
                          <a:latin typeface="Times New Roman"/>
                        </a:rPr>
                        <a:t>05</a:t>
                      </a:r>
                    </a:p>
                  </a:txBody>
                  <a:tcPr anchor="ctr"/>
                </a:tc>
                <a:extLst>
                  <a:ext uri="{0D108BD9-81ED-4DB2-BD59-A6C34878D82A}">
                    <a16:rowId xmlns:a16="http://schemas.microsoft.com/office/drawing/2014/main" val="63935026"/>
                  </a:ext>
                </a:extLst>
              </a:tr>
            </a:tbl>
          </a:graphicData>
        </a:graphic>
      </p:graphicFrame>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237C1-396B-FF0C-9FF8-CB0D748085E5}"/>
              </a:ext>
            </a:extLst>
          </p:cNvPr>
          <p:cNvSpPr txBox="1"/>
          <p:nvPr/>
        </p:nvSpPr>
        <p:spPr>
          <a:xfrm>
            <a:off x="641230" y="598098"/>
            <a:ext cx="8393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3: Now using burp suite we can see the username and password clearly.</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3FC95062-F900-B0FB-ECAC-911E0C42A48B}"/>
              </a:ext>
            </a:extLst>
          </p:cNvPr>
          <p:cNvPicPr>
            <a:picLocks noChangeAspect="1"/>
          </p:cNvPicPr>
          <p:nvPr/>
        </p:nvPicPr>
        <p:blipFill>
          <a:blip r:embed="rId2"/>
          <a:stretch>
            <a:fillRect/>
          </a:stretch>
        </p:blipFill>
        <p:spPr>
          <a:xfrm>
            <a:off x="799381" y="1418431"/>
            <a:ext cx="7545237" cy="4021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403388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0695AC9-BE7B-BB48-ECE7-DE808C0BC613}"/>
              </a:ext>
            </a:extLst>
          </p:cNvPr>
          <p:cNvGraphicFramePr>
            <a:graphicFrameLocks noGrp="1"/>
          </p:cNvGraphicFramePr>
          <p:nvPr>
            <p:extLst>
              <p:ext uri="{D42A27DB-BD31-4B8C-83A1-F6EECF244321}">
                <p14:modId xmlns:p14="http://schemas.microsoft.com/office/powerpoint/2010/main" val="2133711587"/>
              </p:ext>
            </p:extLst>
          </p:nvPr>
        </p:nvGraphicFramePr>
        <p:xfrm>
          <a:off x="819509" y="2027207"/>
          <a:ext cx="7517860" cy="1889040"/>
        </p:xfrm>
        <a:graphic>
          <a:graphicData uri="http://schemas.openxmlformats.org/drawingml/2006/table">
            <a:tbl>
              <a:tblPr firstRow="1" bandRow="1">
                <a:tableStyleId>{5940675A-B579-460E-94D1-54222C63F5DA}</a:tableStyleId>
              </a:tblPr>
              <a:tblGrid>
                <a:gridCol w="1794627">
                  <a:extLst>
                    <a:ext uri="{9D8B030D-6E8A-4147-A177-3AD203B41FA5}">
                      <a16:colId xmlns:a16="http://schemas.microsoft.com/office/drawing/2014/main" val="459199254"/>
                    </a:ext>
                  </a:extLst>
                </a:gridCol>
                <a:gridCol w="5723233">
                  <a:extLst>
                    <a:ext uri="{9D8B030D-6E8A-4147-A177-3AD203B41FA5}">
                      <a16:colId xmlns:a16="http://schemas.microsoft.com/office/drawing/2014/main" val="426133519"/>
                    </a:ext>
                  </a:extLst>
                </a:gridCol>
              </a:tblGrid>
              <a:tr h="639367">
                <a:tc>
                  <a:txBody>
                    <a:bodyPr/>
                    <a:lstStyle/>
                    <a:p>
                      <a:pPr algn="ctr"/>
                      <a:r>
                        <a:rPr lang="en-US" b="1">
                          <a:latin typeface="Times New Roman"/>
                        </a:rPr>
                        <a:t>4.4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862876769"/>
                  </a:ext>
                </a:extLst>
              </a:tr>
              <a:tr h="1249673">
                <a:tc gridSpan="2">
                  <a:txBody>
                    <a:bodyPr/>
                    <a:lstStyle/>
                    <a:p>
                      <a:pPr lvl="0">
                        <a:lnSpc>
                          <a:spcPct val="150000"/>
                        </a:lnSpc>
                        <a:buNone/>
                      </a:pPr>
                      <a:r>
                        <a:rPr lang="en-US" b="0" i="0" u="none" strike="noStrike" noProof="0">
                          <a:latin typeface="Times New Roman"/>
                        </a:rPr>
                        <a:t>It is recommended to use asymmetric encryption to encrypt the sensitive parameters to prevent from being modified or exposed in plain text.</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3625191464"/>
                  </a:ext>
                </a:extLst>
              </a:tr>
            </a:tbl>
          </a:graphicData>
        </a:graphic>
      </p:graphicFrame>
    </p:spTree>
    <p:extLst>
      <p:ext uri="{BB962C8B-B14F-4D97-AF65-F5344CB8AC3E}">
        <p14:creationId xmlns:p14="http://schemas.microsoft.com/office/powerpoint/2010/main" val="308793808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B40801F-2203-0D35-321D-E76608C184D3}"/>
              </a:ext>
            </a:extLst>
          </p:cNvPr>
          <p:cNvGraphicFramePr>
            <a:graphicFrameLocks noGrp="1"/>
          </p:cNvGraphicFramePr>
          <p:nvPr>
            <p:extLst>
              <p:ext uri="{D42A27DB-BD31-4B8C-83A1-F6EECF244321}">
                <p14:modId xmlns:p14="http://schemas.microsoft.com/office/powerpoint/2010/main" val="300053500"/>
              </p:ext>
            </p:extLst>
          </p:nvPr>
        </p:nvGraphicFramePr>
        <p:xfrm>
          <a:off x="818359" y="477961"/>
          <a:ext cx="7390857" cy="5577356"/>
        </p:xfrm>
        <a:graphic>
          <a:graphicData uri="http://schemas.openxmlformats.org/drawingml/2006/table">
            <a:tbl>
              <a:tblPr firstRow="1" bandRow="1">
                <a:tableStyleId>{5940675A-B579-460E-94D1-54222C63F5DA}</a:tableStyleId>
              </a:tblPr>
              <a:tblGrid>
                <a:gridCol w="1428750">
                  <a:extLst>
                    <a:ext uri="{9D8B030D-6E8A-4147-A177-3AD203B41FA5}">
                      <a16:colId xmlns:a16="http://schemas.microsoft.com/office/drawing/2014/main" val="2460483704"/>
                    </a:ext>
                  </a:extLst>
                </a:gridCol>
                <a:gridCol w="3498488">
                  <a:extLst>
                    <a:ext uri="{9D8B030D-6E8A-4147-A177-3AD203B41FA5}">
                      <a16:colId xmlns:a16="http://schemas.microsoft.com/office/drawing/2014/main" val="1255630163"/>
                    </a:ext>
                  </a:extLst>
                </a:gridCol>
                <a:gridCol w="2463619">
                  <a:extLst>
                    <a:ext uri="{9D8B030D-6E8A-4147-A177-3AD203B41FA5}">
                      <a16:colId xmlns:a16="http://schemas.microsoft.com/office/drawing/2014/main" val="294554781"/>
                    </a:ext>
                  </a:extLst>
                </a:gridCol>
              </a:tblGrid>
              <a:tr h="511052">
                <a:tc rowSpan="2">
                  <a:txBody>
                    <a:bodyPr/>
                    <a:lstStyle/>
                    <a:p>
                      <a:pPr algn="ctr"/>
                      <a:r>
                        <a:rPr lang="en-US" b="1">
                          <a:latin typeface="Times New Roman"/>
                        </a:rPr>
                        <a:t>5</a:t>
                      </a:r>
                    </a:p>
                  </a:txBody>
                  <a:tcPr anchor="ctr"/>
                </a:tc>
                <a:tc rowSpan="2">
                  <a:txBody>
                    <a:bodyPr/>
                    <a:lstStyle/>
                    <a:p>
                      <a:pPr lvl="0">
                        <a:buNone/>
                      </a:pPr>
                      <a:r>
                        <a:rPr lang="en-US" b="1" i="0" u="none" strike="noStrike" noProof="0">
                          <a:latin typeface="Times New Roman"/>
                        </a:rPr>
                        <a:t>No Rate Limit on Current Password Field</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2894966448"/>
                  </a:ext>
                </a:extLst>
              </a:tr>
              <a:tr h="511052">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HIGH</a:t>
                      </a:r>
                      <a:endParaRPr lang="en-US" b="1">
                        <a:solidFill>
                          <a:schemeClr val="bg1"/>
                        </a:solidFill>
                        <a:latin typeface="Times New Roman"/>
                      </a:endParaRPr>
                    </a:p>
                  </a:txBody>
                  <a:tcPr anchor="ctr">
                    <a:solidFill>
                      <a:srgbClr val="FF0000"/>
                    </a:solidFill>
                  </a:tcPr>
                </a:tc>
                <a:extLst>
                  <a:ext uri="{0D108BD9-81ED-4DB2-BD59-A6C34878D82A}">
                    <a16:rowId xmlns:a16="http://schemas.microsoft.com/office/drawing/2014/main" val="2915211273"/>
                  </a:ext>
                </a:extLst>
              </a:tr>
              <a:tr h="511052">
                <a:tc>
                  <a:txBody>
                    <a:bodyPr/>
                    <a:lstStyle/>
                    <a:p>
                      <a:pPr algn="ctr"/>
                      <a:r>
                        <a:rPr lang="en-US" b="1">
                          <a:latin typeface="Times New Roman"/>
                        </a:rPr>
                        <a:t>5.1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249309703"/>
                  </a:ext>
                </a:extLst>
              </a:tr>
              <a:tr h="511052">
                <a:tc gridSpan="3">
                  <a:txBody>
                    <a:bodyPr/>
                    <a:lstStyle/>
                    <a:p>
                      <a:pPr lvl="0">
                        <a:buNone/>
                      </a:pPr>
                      <a:r>
                        <a:rPr lang="en-US" b="0" i="0" u="none" strike="noStrike" noProof="0">
                          <a:latin typeface="Times New Roman"/>
                        </a:rPr>
                        <a:t>https://www.jjhospitaltharad.com/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9775799"/>
                  </a:ext>
                </a:extLst>
              </a:tr>
              <a:tr h="511052">
                <a:tc>
                  <a:txBody>
                    <a:bodyPr/>
                    <a:lstStyle/>
                    <a:p>
                      <a:pPr algn="ctr"/>
                      <a:r>
                        <a:rPr lang="en-US" b="1">
                          <a:latin typeface="Times New Roman"/>
                        </a:rPr>
                        <a:t>5.2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599795644"/>
                  </a:ext>
                </a:extLst>
              </a:tr>
              <a:tr h="2472832">
                <a:tc gridSpan="3">
                  <a:txBody>
                    <a:bodyPr/>
                    <a:lstStyle/>
                    <a:p>
                      <a:pPr lvl="0" algn="just">
                        <a:lnSpc>
                          <a:spcPct val="150000"/>
                        </a:lnSpc>
                        <a:buNone/>
                      </a:pPr>
                      <a:r>
                        <a:rPr lang="en-US" b="0" i="0" u="none" strike="noStrike" noProof="0">
                          <a:latin typeface="Times New Roman"/>
                        </a:rPr>
                        <a:t>There is no rate limit enabled for the "Old Password" field on changing password on your website. A malicious minded user can continually try to brute force an account password. If a user forgets to logout an account in some public computer, then the attacker is able to know the correct password, and also able to change the password to a new one by inputting a large number of payloads.</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179324"/>
                  </a:ext>
                </a:extLst>
              </a:tr>
              <a:tr h="511052">
                <a:tc>
                  <a:txBody>
                    <a:bodyPr/>
                    <a:lstStyle/>
                    <a:p>
                      <a:pPr algn="ctr"/>
                      <a:r>
                        <a:rPr lang="en-US" b="1">
                          <a:latin typeface="Times New Roman"/>
                        </a:rPr>
                        <a:t>5.3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209062289"/>
                  </a:ext>
                </a:extLst>
              </a:tr>
            </a:tbl>
          </a:graphicData>
        </a:graphic>
      </p:graphicFrame>
    </p:spTree>
    <p:extLst>
      <p:ext uri="{BB962C8B-B14F-4D97-AF65-F5344CB8AC3E}">
        <p14:creationId xmlns:p14="http://schemas.microsoft.com/office/powerpoint/2010/main" val="199861838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E964E-3522-F97D-7061-665BC95C9CCD}"/>
              </a:ext>
            </a:extLst>
          </p:cNvPr>
          <p:cNvSpPr txBox="1"/>
          <p:nvPr/>
        </p:nvSpPr>
        <p:spPr>
          <a:xfrm>
            <a:off x="698739" y="6412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visit:</a:t>
            </a:r>
            <a:endParaRPr lang="en-US">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6CEAFF6A-B90A-F203-0E55-33441D34A448}"/>
              </a:ext>
            </a:extLst>
          </p:cNvPr>
          <p:cNvPicPr>
            <a:picLocks noChangeAspect="1"/>
          </p:cNvPicPr>
          <p:nvPr/>
        </p:nvPicPr>
        <p:blipFill>
          <a:blip r:embed="rId2"/>
          <a:stretch>
            <a:fillRect/>
          </a:stretch>
        </p:blipFill>
        <p:spPr>
          <a:xfrm>
            <a:off x="698740" y="1366946"/>
            <a:ext cx="7760897" cy="4124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777562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website&#10;&#10;Description automatically generated">
            <a:extLst>
              <a:ext uri="{FF2B5EF4-FFF2-40B4-BE49-F238E27FC236}">
                <a16:creationId xmlns:a16="http://schemas.microsoft.com/office/drawing/2014/main" id="{215576F7-BB73-735C-73BE-F8FE3620B8EF}"/>
              </a:ext>
            </a:extLst>
          </p:cNvPr>
          <p:cNvPicPr>
            <a:picLocks noChangeAspect="1"/>
          </p:cNvPicPr>
          <p:nvPr/>
        </p:nvPicPr>
        <p:blipFill>
          <a:blip r:embed="rId2"/>
          <a:stretch>
            <a:fillRect/>
          </a:stretch>
        </p:blipFill>
        <p:spPr>
          <a:xfrm>
            <a:off x="598098" y="1247590"/>
            <a:ext cx="7947803" cy="41471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022024"/>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FF0A572-9E2C-3ED2-BB49-C2D129F07DA3}"/>
              </a:ext>
            </a:extLst>
          </p:cNvPr>
          <p:cNvGraphicFramePr>
            <a:graphicFrameLocks noGrp="1"/>
          </p:cNvGraphicFramePr>
          <p:nvPr>
            <p:extLst>
              <p:ext uri="{D42A27DB-BD31-4B8C-83A1-F6EECF244321}">
                <p14:modId xmlns:p14="http://schemas.microsoft.com/office/powerpoint/2010/main" val="203981124"/>
              </p:ext>
            </p:extLst>
          </p:nvPr>
        </p:nvGraphicFramePr>
        <p:xfrm>
          <a:off x="905773" y="1739659"/>
          <a:ext cx="7438511" cy="2651490"/>
        </p:xfrm>
        <a:graphic>
          <a:graphicData uri="http://schemas.openxmlformats.org/drawingml/2006/table">
            <a:tbl>
              <a:tblPr firstRow="1" bandRow="1">
                <a:tableStyleId>{5940675A-B579-460E-94D1-54222C63F5DA}</a:tableStyleId>
              </a:tblPr>
              <a:tblGrid>
                <a:gridCol w="1619250">
                  <a:extLst>
                    <a:ext uri="{9D8B030D-6E8A-4147-A177-3AD203B41FA5}">
                      <a16:colId xmlns:a16="http://schemas.microsoft.com/office/drawing/2014/main" val="1044250734"/>
                    </a:ext>
                  </a:extLst>
                </a:gridCol>
                <a:gridCol w="5819261">
                  <a:extLst>
                    <a:ext uri="{9D8B030D-6E8A-4147-A177-3AD203B41FA5}">
                      <a16:colId xmlns:a16="http://schemas.microsoft.com/office/drawing/2014/main" val="557129282"/>
                    </a:ext>
                  </a:extLst>
                </a:gridCol>
              </a:tblGrid>
              <a:tr h="745189">
                <a:tc>
                  <a:txBody>
                    <a:bodyPr/>
                    <a:lstStyle/>
                    <a:p>
                      <a:pPr algn="ctr"/>
                      <a:r>
                        <a:rPr lang="en-US" b="1">
                          <a:latin typeface="Times New Roman"/>
                        </a:rPr>
                        <a:t>5.4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1493850767"/>
                  </a:ext>
                </a:extLst>
              </a:tr>
              <a:tr h="1906301">
                <a:tc gridSpan="2">
                  <a:txBody>
                    <a:bodyPr/>
                    <a:lstStyle/>
                    <a:p>
                      <a:pPr marL="285750" lvl="0" indent="-285750">
                        <a:lnSpc>
                          <a:spcPct val="150000"/>
                        </a:lnSpc>
                        <a:buFont typeface="Wingdings"/>
                        <a:buChar char="ü"/>
                      </a:pPr>
                      <a:r>
                        <a:rPr lang="en-US" b="0" i="0" u="none" strike="noStrike" noProof="0">
                          <a:latin typeface="Times New Roman"/>
                        </a:rPr>
                        <a:t>Monitoring API activity against your rate limit.</a:t>
                      </a:r>
                      <a:endParaRPr lang="en-US">
                        <a:latin typeface="Times New Roman"/>
                      </a:endParaRPr>
                    </a:p>
                    <a:p>
                      <a:pPr marL="285750" lvl="0" indent="-285750">
                        <a:lnSpc>
                          <a:spcPct val="150000"/>
                        </a:lnSpc>
                        <a:buFont typeface="Wingdings"/>
                        <a:buChar char="ü"/>
                      </a:pPr>
                      <a:r>
                        <a:rPr lang="en-US" b="0" i="0" u="none" strike="noStrike" noProof="0">
                          <a:latin typeface="Times New Roman"/>
                        </a:rPr>
                        <a:t>Catching errors caused by rate limiting.</a:t>
                      </a:r>
                      <a:endParaRPr lang="en-US">
                        <a:latin typeface="Times New Roman"/>
                      </a:endParaRPr>
                    </a:p>
                    <a:p>
                      <a:pPr marL="285750" lvl="0" indent="-285750">
                        <a:lnSpc>
                          <a:spcPct val="150000"/>
                        </a:lnSpc>
                        <a:buFont typeface="Wingdings"/>
                        <a:buChar char="ü"/>
                      </a:pPr>
                      <a:r>
                        <a:rPr lang="en-US" b="0" i="0" u="none" strike="noStrike" noProof="0">
                          <a:latin typeface="Times New Roman"/>
                        </a:rPr>
                        <a:t>Reducing the number of requests.</a:t>
                      </a:r>
                      <a:endParaRPr lang="en-US">
                        <a:latin typeface="Times New Roman"/>
                      </a:endParaRPr>
                    </a:p>
                    <a:p>
                      <a:pPr marL="285750" lvl="0" indent="-285750">
                        <a:lnSpc>
                          <a:spcPct val="150000"/>
                        </a:lnSpc>
                        <a:buFont typeface="Wingdings"/>
                        <a:buChar char="ü"/>
                      </a:pPr>
                      <a:r>
                        <a:rPr lang="en-US" b="0" i="0" u="none" strike="noStrike" noProof="0">
                          <a:latin typeface="Times New Roman"/>
                        </a:rPr>
                        <a:t>Extra precautions are taken with login, </a:t>
                      </a:r>
                      <a:r>
                        <a:rPr lang="en-US" b="0" i="0" u="none" strike="noStrike" noProof="0" err="1">
                          <a:latin typeface="Times New Roman"/>
                        </a:rPr>
                        <a:t>otp</a:t>
                      </a:r>
                      <a:r>
                        <a:rPr lang="en-US" b="0" i="0" u="none" strike="noStrike" noProof="0">
                          <a:latin typeface="Times New Roman"/>
                        </a:rPr>
                        <a:t>, vouchers etc.</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1438205389"/>
                  </a:ext>
                </a:extLst>
              </a:tr>
            </a:tbl>
          </a:graphicData>
        </a:graphic>
      </p:graphicFrame>
    </p:spTree>
    <p:extLst>
      <p:ext uri="{BB962C8B-B14F-4D97-AF65-F5344CB8AC3E}">
        <p14:creationId xmlns:p14="http://schemas.microsoft.com/office/powerpoint/2010/main" val="262309786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B8C8EB7-EC1B-70B4-79D8-09C627B1CE37}"/>
              </a:ext>
            </a:extLst>
          </p:cNvPr>
          <p:cNvGraphicFramePr>
            <a:graphicFrameLocks noGrp="1"/>
          </p:cNvGraphicFramePr>
          <p:nvPr>
            <p:extLst>
              <p:ext uri="{D42A27DB-BD31-4B8C-83A1-F6EECF244321}">
                <p14:modId xmlns:p14="http://schemas.microsoft.com/office/powerpoint/2010/main" val="3077681730"/>
              </p:ext>
            </p:extLst>
          </p:nvPr>
        </p:nvGraphicFramePr>
        <p:xfrm>
          <a:off x="762000" y="546339"/>
          <a:ext cx="7501983" cy="5369644"/>
        </p:xfrm>
        <a:graphic>
          <a:graphicData uri="http://schemas.openxmlformats.org/drawingml/2006/table">
            <a:tbl>
              <a:tblPr firstRow="1" bandRow="1">
                <a:tableStyleId>{5940675A-B579-460E-94D1-54222C63F5DA}</a:tableStyleId>
              </a:tblPr>
              <a:tblGrid>
                <a:gridCol w="1476375">
                  <a:extLst>
                    <a:ext uri="{9D8B030D-6E8A-4147-A177-3AD203B41FA5}">
                      <a16:colId xmlns:a16="http://schemas.microsoft.com/office/drawing/2014/main" val="394569462"/>
                    </a:ext>
                  </a:extLst>
                </a:gridCol>
                <a:gridCol w="3524947">
                  <a:extLst>
                    <a:ext uri="{9D8B030D-6E8A-4147-A177-3AD203B41FA5}">
                      <a16:colId xmlns:a16="http://schemas.microsoft.com/office/drawing/2014/main" val="2065897837"/>
                    </a:ext>
                  </a:extLst>
                </a:gridCol>
                <a:gridCol w="2500661">
                  <a:extLst>
                    <a:ext uri="{9D8B030D-6E8A-4147-A177-3AD203B41FA5}">
                      <a16:colId xmlns:a16="http://schemas.microsoft.com/office/drawing/2014/main" val="4089271998"/>
                    </a:ext>
                  </a:extLst>
                </a:gridCol>
              </a:tblGrid>
              <a:tr h="574641">
                <a:tc rowSpan="2">
                  <a:txBody>
                    <a:bodyPr/>
                    <a:lstStyle/>
                    <a:p>
                      <a:pPr algn="ctr"/>
                      <a:r>
                        <a:rPr lang="en-US" b="1">
                          <a:latin typeface="Times New Roman"/>
                        </a:rPr>
                        <a:t>6</a:t>
                      </a:r>
                    </a:p>
                  </a:txBody>
                  <a:tcPr anchor="ctr"/>
                </a:tc>
                <a:tc rowSpan="2">
                  <a:txBody>
                    <a:bodyPr/>
                    <a:lstStyle/>
                    <a:p>
                      <a:pPr lvl="0">
                        <a:buNone/>
                      </a:pPr>
                      <a:r>
                        <a:rPr lang="en-US" b="1" i="0" u="none" strike="noStrike" noProof="0">
                          <a:latin typeface="Times New Roman"/>
                        </a:rPr>
                        <a:t>HTML Injection on kubbair.com</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302298238"/>
                  </a:ext>
                </a:extLst>
              </a:tr>
              <a:tr h="574641">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MEDIUM</a:t>
                      </a:r>
                      <a:endParaRPr lang="en-US" b="1">
                        <a:solidFill>
                          <a:schemeClr val="bg1"/>
                        </a:solidFill>
                        <a:latin typeface="Times New Roman"/>
                      </a:endParaRPr>
                    </a:p>
                  </a:txBody>
                  <a:tcPr anchor="ctr">
                    <a:solidFill>
                      <a:srgbClr val="FFC000"/>
                    </a:solidFill>
                  </a:tcPr>
                </a:tc>
                <a:extLst>
                  <a:ext uri="{0D108BD9-81ED-4DB2-BD59-A6C34878D82A}">
                    <a16:rowId xmlns:a16="http://schemas.microsoft.com/office/drawing/2014/main" val="1900316307"/>
                  </a:ext>
                </a:extLst>
              </a:tr>
              <a:tr h="574641">
                <a:tc>
                  <a:txBody>
                    <a:bodyPr/>
                    <a:lstStyle/>
                    <a:p>
                      <a:pPr algn="ctr"/>
                      <a:r>
                        <a:rPr lang="en-US" b="1">
                          <a:latin typeface="Times New Roman"/>
                        </a:rPr>
                        <a:t>6.1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020330896"/>
                  </a:ext>
                </a:extLst>
              </a:tr>
              <a:tr h="396875">
                <a:tc gridSpan="3">
                  <a:txBody>
                    <a:bodyPr/>
                    <a:lstStyle/>
                    <a:p>
                      <a:pPr lvl="0">
                        <a:buNone/>
                      </a:pPr>
                      <a:r>
                        <a:rPr lang="en-US" b="0" i="0" u="none" strike="noStrike" noProof="0">
                          <a:latin typeface="Times New Roman"/>
                        </a:rPr>
                        <a:t>https://kubbair.com/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8849740"/>
                  </a:ext>
                </a:extLst>
              </a:tr>
              <a:tr h="574641">
                <a:tc>
                  <a:txBody>
                    <a:bodyPr/>
                    <a:lstStyle/>
                    <a:p>
                      <a:pPr algn="ctr"/>
                      <a:r>
                        <a:rPr lang="en-US" b="1">
                          <a:latin typeface="Times New Roman"/>
                        </a:rPr>
                        <a:t>6.2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57505198"/>
                  </a:ext>
                </a:extLst>
              </a:tr>
              <a:tr h="1633188">
                <a:tc gridSpan="3">
                  <a:txBody>
                    <a:bodyPr/>
                    <a:lstStyle/>
                    <a:p>
                      <a:pPr lvl="0">
                        <a:lnSpc>
                          <a:spcPct val="150000"/>
                        </a:lnSpc>
                        <a:buNone/>
                      </a:pPr>
                      <a:r>
                        <a:rPr lang="en-US" b="0" i="0" u="none" strike="noStrike" noProof="0">
                          <a:latin typeface="Times New Roman"/>
                        </a:rPr>
                        <a:t>HTML Injection allow an attacker to modify the page.</a:t>
                      </a:r>
                      <a:br>
                        <a:rPr lang="en-US" b="0" i="0" u="none" strike="noStrike" noProof="0">
                          <a:latin typeface="Times New Roman"/>
                        </a:rPr>
                      </a:br>
                      <a:r>
                        <a:rPr lang="en-US" b="0" i="0" u="none" strike="noStrike" noProof="0">
                          <a:latin typeface="Times New Roman"/>
                        </a:rPr>
                        <a:t>•Using HTML Form, it can steal another person's identity.</a:t>
                      </a:r>
                      <a:br>
                        <a:rPr lang="en-US" b="0" i="0" u="none" strike="noStrike" noProof="0">
                          <a:latin typeface="Times New Roman"/>
                        </a:rPr>
                      </a:br>
                      <a:r>
                        <a:rPr lang="en-US" b="0" i="0" u="none" strike="noStrike" noProof="0">
                          <a:latin typeface="Times New Roman"/>
                        </a:rPr>
                        <a:t>•Attacker crafts malicious links, including his injected HTML content, and sends it to a user via email.</a:t>
                      </a:r>
                      <a:br>
                        <a:rPr lang="en-US" b="0" i="0" u="none" strike="noStrike" noProof="0">
                          <a:latin typeface="Times New Roman"/>
                        </a:rPr>
                      </a:br>
                      <a:r>
                        <a:rPr lang="en-US" b="0" i="0" u="none" strike="noStrike" noProof="0">
                          <a:latin typeface="Times New Roman"/>
                        </a:rPr>
                        <a:t>•At the end it can be a very serious vulnerability.</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14285595"/>
                  </a:ext>
                </a:extLst>
              </a:tr>
              <a:tr h="574641">
                <a:tc>
                  <a:txBody>
                    <a:bodyPr/>
                    <a:lstStyle/>
                    <a:p>
                      <a:pPr algn="ctr"/>
                      <a:r>
                        <a:rPr lang="en-US" b="1">
                          <a:latin typeface="Times New Roman"/>
                        </a:rPr>
                        <a:t>6.3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442872723"/>
                  </a:ext>
                </a:extLst>
              </a:tr>
            </a:tbl>
          </a:graphicData>
        </a:graphic>
      </p:graphicFrame>
    </p:spTree>
    <p:extLst>
      <p:ext uri="{BB962C8B-B14F-4D97-AF65-F5344CB8AC3E}">
        <p14:creationId xmlns:p14="http://schemas.microsoft.com/office/powerpoint/2010/main" val="92623234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032BC-2F1E-AF1A-F467-60D39FE5D29A}"/>
              </a:ext>
            </a:extLst>
          </p:cNvPr>
          <p:cNvSpPr txBox="1"/>
          <p:nvPr/>
        </p:nvSpPr>
        <p:spPr>
          <a:xfrm>
            <a:off x="727494" y="6124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1: Visit:</a:t>
            </a:r>
            <a:endParaRPr lang="en-US">
              <a:latin typeface="Times New Roman"/>
              <a:cs typeface="Times New Roman"/>
            </a:endParaRPr>
          </a:p>
        </p:txBody>
      </p:sp>
      <p:pic>
        <p:nvPicPr>
          <p:cNvPr id="3" name="Picture 3">
            <a:extLst>
              <a:ext uri="{FF2B5EF4-FFF2-40B4-BE49-F238E27FC236}">
                <a16:creationId xmlns:a16="http://schemas.microsoft.com/office/drawing/2014/main" id="{5E644100-04C7-58AB-F1DB-A4514F62A036}"/>
              </a:ext>
            </a:extLst>
          </p:cNvPr>
          <p:cNvPicPr>
            <a:picLocks noChangeAspect="1"/>
          </p:cNvPicPr>
          <p:nvPr/>
        </p:nvPicPr>
        <p:blipFill>
          <a:blip r:embed="rId2"/>
          <a:stretch>
            <a:fillRect/>
          </a:stretch>
        </p:blipFill>
        <p:spPr>
          <a:xfrm>
            <a:off x="727494" y="1381323"/>
            <a:ext cx="7703388" cy="408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033794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860973-6680-30E2-50FD-2CD10954B9E5}"/>
              </a:ext>
            </a:extLst>
          </p:cNvPr>
          <p:cNvSpPr txBox="1"/>
          <p:nvPr/>
        </p:nvSpPr>
        <p:spPr>
          <a:xfrm>
            <a:off x="396816" y="253042"/>
            <a:ext cx="8752934" cy="1704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Times New Roman"/>
                <a:cs typeface="Arial"/>
              </a:rPr>
              <a:t>Step – 2: Try To inject HTML code in to the id parameter. Here we use &lt;a&gt; tag for referring an URL .</a:t>
            </a:r>
            <a:endParaRPr lang="en-US" dirty="0">
              <a:latin typeface="Times New Roman"/>
              <a:cs typeface="Times New Roman"/>
            </a:endParaRPr>
          </a:p>
          <a:p>
            <a:pPr marL="285750" indent="-285750">
              <a:lnSpc>
                <a:spcPct val="150000"/>
              </a:lnSpc>
              <a:buFont typeface="Arial"/>
              <a:buChar char="•"/>
            </a:pPr>
            <a:r>
              <a:rPr lang="en-US" dirty="0">
                <a:latin typeface="Times New Roman"/>
                <a:cs typeface="Arial"/>
              </a:rPr>
              <a:t>Step – 3: Here whenever anyone click on the HACK ME, he will be redirect to the</a:t>
            </a:r>
            <a:br>
              <a:rPr lang="en-US" dirty="0">
                <a:latin typeface="Times New Roman"/>
              </a:rPr>
            </a:br>
            <a:r>
              <a:rPr lang="en-US" dirty="0">
                <a:latin typeface="Times New Roman"/>
                <a:cs typeface="Arial"/>
              </a:rPr>
              <a:t>google.com Because In code we inject&lt;a </a:t>
            </a:r>
            <a:r>
              <a:rPr lang="en-US" dirty="0" err="1">
                <a:latin typeface="Times New Roman"/>
                <a:cs typeface="Arial"/>
              </a:rPr>
              <a:t>href</a:t>
            </a:r>
            <a:r>
              <a:rPr lang="en-US" dirty="0">
                <a:latin typeface="Times New Roman"/>
                <a:cs typeface="Arial"/>
              </a:rPr>
              <a:t>=https://google.com&gt;HACK ME&lt;/a&gt;</a:t>
            </a:r>
            <a:endParaRPr lang="en-US" dirty="0">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83EB0E69-D612-8984-F8F5-178D2E847B15}"/>
              </a:ext>
            </a:extLst>
          </p:cNvPr>
          <p:cNvPicPr>
            <a:picLocks noChangeAspect="1"/>
          </p:cNvPicPr>
          <p:nvPr/>
        </p:nvPicPr>
        <p:blipFill>
          <a:blip r:embed="rId2"/>
          <a:stretch>
            <a:fillRect/>
          </a:stretch>
        </p:blipFill>
        <p:spPr>
          <a:xfrm>
            <a:off x="828136" y="2247981"/>
            <a:ext cx="7502105" cy="3986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74943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E9416-EF69-73A8-6405-99BDED1485C5}"/>
              </a:ext>
            </a:extLst>
          </p:cNvPr>
          <p:cNvSpPr txBox="1"/>
          <p:nvPr/>
        </p:nvSpPr>
        <p:spPr>
          <a:xfrm>
            <a:off x="195534" y="368060"/>
            <a:ext cx="87673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Arial"/>
              </a:rPr>
              <a:t>Result: As a result, when anyone click on this HACK ME He will be redirect to the</a:t>
            </a:r>
            <a:br>
              <a:rPr lang="en-US" dirty="0">
                <a:latin typeface="Times New Roman"/>
              </a:rPr>
            </a:br>
            <a:r>
              <a:rPr lang="en-US" dirty="0">
                <a:latin typeface="Times New Roman"/>
                <a:cs typeface="Arial"/>
              </a:rPr>
              <a:t>google.com.</a:t>
            </a:r>
            <a:endParaRPr lang="en-US" dirty="0">
              <a:latin typeface="Times New Roman"/>
              <a:cs typeface="Times New Roman"/>
            </a:endParaRPr>
          </a:p>
        </p:txBody>
      </p:sp>
      <p:sp>
        <p:nvSpPr>
          <p:cNvPr id="3" name="TextBox 2">
            <a:extLst>
              <a:ext uri="{FF2B5EF4-FFF2-40B4-BE49-F238E27FC236}">
                <a16:creationId xmlns:a16="http://schemas.microsoft.com/office/drawing/2014/main" id="{A4955ACB-E767-864B-0AFE-C384E9156851}"/>
              </a:ext>
            </a:extLst>
          </p:cNvPr>
          <p:cNvSpPr txBox="1"/>
          <p:nvPr/>
        </p:nvSpPr>
        <p:spPr>
          <a:xfrm>
            <a:off x="195533" y="5572664"/>
            <a:ext cx="8767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If attacker provide the URL of his own site and he can steal the data of users who fill those form.</a:t>
            </a:r>
            <a:endParaRPr lang="en-US">
              <a:latin typeface="Times New Roman"/>
              <a:cs typeface="Times New Roman"/>
            </a:endParaRPr>
          </a:p>
        </p:txBody>
      </p:sp>
      <p:pic>
        <p:nvPicPr>
          <p:cNvPr id="4" name="Picture 4" descr="Graphical user interface, text, email&#10;&#10;Description automatically generated">
            <a:extLst>
              <a:ext uri="{FF2B5EF4-FFF2-40B4-BE49-F238E27FC236}">
                <a16:creationId xmlns:a16="http://schemas.microsoft.com/office/drawing/2014/main" id="{F5F085F6-81D0-5668-7F95-FBB61A4F9F79}"/>
              </a:ext>
            </a:extLst>
          </p:cNvPr>
          <p:cNvPicPr>
            <a:picLocks noChangeAspect="1"/>
          </p:cNvPicPr>
          <p:nvPr/>
        </p:nvPicPr>
        <p:blipFill>
          <a:blip r:embed="rId2"/>
          <a:stretch>
            <a:fillRect/>
          </a:stretch>
        </p:blipFill>
        <p:spPr>
          <a:xfrm>
            <a:off x="612475" y="1232574"/>
            <a:ext cx="7919048" cy="40046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18276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5798B9-51FC-F579-F691-C17FC9A14DAE}"/>
              </a:ext>
            </a:extLst>
          </p:cNvPr>
          <p:cNvGraphicFramePr>
            <a:graphicFrameLocks noGrp="1"/>
          </p:cNvGraphicFramePr>
          <p:nvPr>
            <p:extLst>
              <p:ext uri="{D42A27DB-BD31-4B8C-83A1-F6EECF244321}">
                <p14:modId xmlns:p14="http://schemas.microsoft.com/office/powerpoint/2010/main" val="1148391916"/>
              </p:ext>
            </p:extLst>
          </p:nvPr>
        </p:nvGraphicFramePr>
        <p:xfrm>
          <a:off x="1005265" y="966791"/>
          <a:ext cx="7031133" cy="4572680"/>
        </p:xfrm>
        <a:graphic>
          <a:graphicData uri="http://schemas.openxmlformats.org/drawingml/2006/table">
            <a:tbl>
              <a:tblPr firstRow="1" bandRow="1">
                <a:tableStyleId>{616DA210-FB5B-4158-B5E0-FEB733F419BA}</a:tableStyleId>
              </a:tblPr>
              <a:tblGrid>
                <a:gridCol w="2693576">
                  <a:extLst>
                    <a:ext uri="{9D8B030D-6E8A-4147-A177-3AD203B41FA5}">
                      <a16:colId xmlns:a16="http://schemas.microsoft.com/office/drawing/2014/main" val="2425010729"/>
                    </a:ext>
                  </a:extLst>
                </a:gridCol>
                <a:gridCol w="4337557">
                  <a:extLst>
                    <a:ext uri="{9D8B030D-6E8A-4147-A177-3AD203B41FA5}">
                      <a16:colId xmlns:a16="http://schemas.microsoft.com/office/drawing/2014/main" val="3871365173"/>
                    </a:ext>
                  </a:extLst>
                </a:gridCol>
              </a:tblGrid>
              <a:tr h="1582854">
                <a:tc>
                  <a:txBody>
                    <a:bodyPr/>
                    <a:lstStyle/>
                    <a:p>
                      <a:pPr lvl="0" algn="ctr">
                        <a:buNone/>
                      </a:pPr>
                      <a:r>
                        <a:rPr lang="en-US" sz="1800" b="1" i="0" u="none" strike="noStrike" noProof="0" dirty="0">
                          <a:latin typeface="Times New Roman"/>
                        </a:rPr>
                        <a:t>Operating System :-</a:t>
                      </a:r>
                    </a:p>
                  </a:txBody>
                  <a:tcPr anchor="ctr"/>
                </a:tc>
                <a:tc>
                  <a:txBody>
                    <a:bodyPr/>
                    <a:lstStyle/>
                    <a:p>
                      <a:pPr>
                        <a:lnSpc>
                          <a:spcPct val="150000"/>
                        </a:lnSpc>
                      </a:pPr>
                      <a:r>
                        <a:rPr lang="en-US" sz="1800" b="0" dirty="0">
                          <a:latin typeface="Times New Roman"/>
                        </a:rPr>
                        <a:t>Kali Linux (</a:t>
                      </a:r>
                      <a:r>
                        <a:rPr lang="en-US" sz="1800" b="0" i="0" dirty="0">
                          <a:solidFill>
                            <a:srgbClr val="FF0000"/>
                          </a:solidFill>
                          <a:latin typeface="Times New Roman"/>
                        </a:rPr>
                        <a:t>2023.1)</a:t>
                      </a:r>
                      <a:endParaRPr lang="en-US" sz="1800" b="0" dirty="0">
                        <a:solidFill>
                          <a:srgbClr val="FF0000"/>
                        </a:solidFill>
                        <a:latin typeface="Times New Roman"/>
                      </a:endParaRPr>
                    </a:p>
                    <a:p>
                      <a:pPr lvl="0">
                        <a:lnSpc>
                          <a:spcPct val="150000"/>
                        </a:lnSpc>
                        <a:buNone/>
                      </a:pPr>
                      <a:r>
                        <a:rPr lang="en-US" sz="1800" b="0" dirty="0">
                          <a:latin typeface="Times New Roman"/>
                        </a:rPr>
                        <a:t>Window</a:t>
                      </a:r>
                      <a:r>
                        <a:rPr lang="en-US" sz="1800" b="0" dirty="0">
                          <a:solidFill>
                            <a:srgbClr val="FF0000"/>
                          </a:solidFill>
                          <a:latin typeface="Times New Roman"/>
                        </a:rPr>
                        <a:t> (Windows 10)</a:t>
                      </a:r>
                      <a:endParaRPr lang="en-US" sz="1800" b="0" i="0" u="none" strike="noStrike" noProof="0" dirty="0">
                        <a:solidFill>
                          <a:srgbClr val="FF0000"/>
                        </a:solidFill>
                        <a:latin typeface="Times New Roman"/>
                      </a:endParaRPr>
                    </a:p>
                    <a:p>
                      <a:pPr lvl="0">
                        <a:lnSpc>
                          <a:spcPct val="150000"/>
                        </a:lnSpc>
                        <a:buNone/>
                      </a:pPr>
                      <a:r>
                        <a:rPr lang="en-US" sz="1800" b="0">
                          <a:latin typeface="Times New Roman"/>
                        </a:rPr>
                        <a:t>Android (</a:t>
                      </a:r>
                      <a:r>
                        <a:rPr lang="en-US" sz="1800" b="0" i="0" u="none" strike="noStrike" noProof="0" dirty="0">
                          <a:solidFill>
                            <a:srgbClr val="FF0000"/>
                          </a:solidFill>
                          <a:latin typeface="Times New Roman"/>
                        </a:rPr>
                        <a:t>Android 13)</a:t>
                      </a:r>
                    </a:p>
                  </a:txBody>
                  <a:tcPr anchor="ctr"/>
                </a:tc>
                <a:extLst>
                  <a:ext uri="{0D108BD9-81ED-4DB2-BD59-A6C34878D82A}">
                    <a16:rowId xmlns:a16="http://schemas.microsoft.com/office/drawing/2014/main" val="1462383832"/>
                  </a:ext>
                </a:extLst>
              </a:tr>
              <a:tr h="2989826">
                <a:tc>
                  <a:txBody>
                    <a:bodyPr/>
                    <a:lstStyle/>
                    <a:p>
                      <a:pPr algn="ctr"/>
                      <a:r>
                        <a:rPr lang="en-US" sz="1800" b="1" dirty="0">
                          <a:latin typeface="Times New Roman"/>
                        </a:rPr>
                        <a:t>Tools :-</a:t>
                      </a:r>
                    </a:p>
                  </a:txBody>
                  <a:tcPr anchor="ctr"/>
                </a:tc>
                <a:tc>
                  <a:txBody>
                    <a:bodyPr/>
                    <a:lstStyle/>
                    <a:p>
                      <a:pPr lvl="0">
                        <a:lnSpc>
                          <a:spcPct val="150000"/>
                        </a:lnSpc>
                        <a:buNone/>
                      </a:pPr>
                      <a:r>
                        <a:rPr lang="en-US" sz="1800" b="0" i="0" u="none" strike="noStrike" noProof="0" dirty="0">
                          <a:latin typeface="Times New Roman"/>
                        </a:rPr>
                        <a:t>APKTool (</a:t>
                      </a:r>
                      <a:r>
                        <a:rPr lang="en-US" sz="1800" b="0" i="0" u="none" strike="noStrike" noProof="0" dirty="0">
                          <a:solidFill>
                            <a:srgbClr val="FF0000"/>
                          </a:solidFill>
                          <a:latin typeface="Times New Roman"/>
                        </a:rPr>
                        <a:t>2.7.0) </a:t>
                      </a:r>
                      <a:endParaRPr lang="en-US" sz="1800" dirty="0">
                        <a:solidFill>
                          <a:srgbClr val="FF0000"/>
                        </a:solidFill>
                        <a:latin typeface="Times New Roman"/>
                      </a:endParaRPr>
                    </a:p>
                    <a:p>
                      <a:pPr lvl="0">
                        <a:lnSpc>
                          <a:spcPct val="150000"/>
                        </a:lnSpc>
                        <a:buNone/>
                      </a:pPr>
                      <a:r>
                        <a:rPr lang="en-US" sz="1800" b="0" i="0" u="none" strike="noStrike" noProof="0" dirty="0">
                          <a:latin typeface="Times New Roman"/>
                        </a:rPr>
                        <a:t>Dex2jar (</a:t>
                      </a:r>
                      <a:r>
                        <a:rPr lang="en-US" sz="1800" b="0" i="0" u="none" strike="noStrike" noProof="0" dirty="0">
                          <a:solidFill>
                            <a:srgbClr val="FF0000"/>
                          </a:solidFill>
                          <a:latin typeface="Times New Roman"/>
                        </a:rPr>
                        <a:t>2.1)</a:t>
                      </a:r>
                      <a:endParaRPr lang="en-US" sz="1800" dirty="0">
                        <a:solidFill>
                          <a:srgbClr val="FF0000"/>
                        </a:solidFill>
                        <a:latin typeface="Times New Roman"/>
                      </a:endParaRPr>
                    </a:p>
                    <a:p>
                      <a:pPr lvl="0">
                        <a:lnSpc>
                          <a:spcPct val="150000"/>
                        </a:lnSpc>
                        <a:buNone/>
                      </a:pPr>
                      <a:r>
                        <a:rPr lang="en-US" sz="1800" b="0" i="0" u="none" strike="noStrike" noProof="0" dirty="0">
                          <a:latin typeface="Times New Roman"/>
                        </a:rPr>
                        <a:t>Burp-suite</a:t>
                      </a:r>
                      <a:r>
                        <a:rPr lang="en-US" sz="1800" b="0" i="0" u="none" strike="noStrike" noProof="0" dirty="0">
                          <a:solidFill>
                            <a:srgbClr val="FF0000"/>
                          </a:solidFill>
                          <a:latin typeface="Times New Roman"/>
                        </a:rPr>
                        <a:t> (</a:t>
                      </a:r>
                      <a:r>
                        <a:rPr lang="en-US" sz="1800" b="0" i="0" dirty="0">
                          <a:solidFill>
                            <a:srgbClr val="FF0000"/>
                          </a:solidFill>
                          <a:latin typeface="Times New Roman"/>
                        </a:rPr>
                        <a:t>2022.2.4)</a:t>
                      </a:r>
                      <a:endParaRPr lang="en-US" sz="1800" b="0" dirty="0">
                        <a:solidFill>
                          <a:srgbClr val="FF0000"/>
                        </a:solidFill>
                        <a:latin typeface="Times New Roman"/>
                      </a:endParaRPr>
                    </a:p>
                    <a:p>
                      <a:pPr lvl="0">
                        <a:lnSpc>
                          <a:spcPct val="150000"/>
                        </a:lnSpc>
                        <a:buNone/>
                      </a:pPr>
                      <a:r>
                        <a:rPr lang="en-US" sz="1800" b="0" i="0" u="none" strike="noStrike" noProof="0" dirty="0">
                          <a:latin typeface="Times New Roman"/>
                        </a:rPr>
                        <a:t>SQL Map </a:t>
                      </a:r>
                    </a:p>
                    <a:p>
                      <a:pPr lvl="0">
                        <a:lnSpc>
                          <a:spcPct val="150000"/>
                        </a:lnSpc>
                        <a:buNone/>
                      </a:pPr>
                      <a:r>
                        <a:rPr lang="en-US" sz="1800" b="0" i="0" u="none" strike="noStrike" noProof="0" dirty="0">
                          <a:latin typeface="Times New Roman"/>
                        </a:rPr>
                        <a:t>Google Dorks</a:t>
                      </a:r>
                      <a:endParaRPr lang="en-US" sz="1800" dirty="0">
                        <a:latin typeface="Times New Roman"/>
                      </a:endParaRPr>
                    </a:p>
                    <a:p>
                      <a:pPr lvl="0">
                        <a:lnSpc>
                          <a:spcPct val="150000"/>
                        </a:lnSpc>
                        <a:buNone/>
                      </a:pPr>
                      <a:r>
                        <a:rPr lang="en-US" sz="1800" b="0" i="0" u="none" strike="noStrike" noProof="0" dirty="0">
                          <a:latin typeface="Times New Roman"/>
                        </a:rPr>
                        <a:t>Hping3 (</a:t>
                      </a:r>
                      <a:r>
                        <a:rPr lang="en-US" sz="1800" b="0" i="0" u="none" strike="noStrike" noProof="0" dirty="0">
                          <a:solidFill>
                            <a:srgbClr val="FF0000"/>
                          </a:solidFill>
                          <a:latin typeface="Times New Roman"/>
                        </a:rPr>
                        <a:t>3.a2.ds2)</a:t>
                      </a:r>
                      <a:endParaRPr lang="en-US" sz="1800" b="0" dirty="0">
                        <a:solidFill>
                          <a:srgbClr val="FF0000"/>
                        </a:solidFill>
                        <a:latin typeface="Times New Roman"/>
                      </a:endParaRPr>
                    </a:p>
                  </a:txBody>
                  <a:tcPr anchor="ctr"/>
                </a:tc>
                <a:extLst>
                  <a:ext uri="{0D108BD9-81ED-4DB2-BD59-A6C34878D82A}">
                    <a16:rowId xmlns:a16="http://schemas.microsoft.com/office/drawing/2014/main" val="1481537381"/>
                  </a:ext>
                </a:extLst>
              </a:tr>
            </a:tbl>
          </a:graphicData>
        </a:graphic>
      </p:graphicFrame>
    </p:spTree>
    <p:extLst>
      <p:ext uri="{BB962C8B-B14F-4D97-AF65-F5344CB8AC3E}">
        <p14:creationId xmlns:p14="http://schemas.microsoft.com/office/powerpoint/2010/main" val="3399538256"/>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7419361-833F-0F2C-9A05-C4365CAE3498}"/>
              </a:ext>
            </a:extLst>
          </p:cNvPr>
          <p:cNvGraphicFramePr>
            <a:graphicFrameLocks noGrp="1"/>
          </p:cNvGraphicFramePr>
          <p:nvPr>
            <p:extLst>
              <p:ext uri="{D42A27DB-BD31-4B8C-83A1-F6EECF244321}">
                <p14:modId xmlns:p14="http://schemas.microsoft.com/office/powerpoint/2010/main" val="3760399935"/>
              </p:ext>
            </p:extLst>
          </p:nvPr>
        </p:nvGraphicFramePr>
        <p:xfrm>
          <a:off x="747622" y="1437735"/>
          <a:ext cx="7565487" cy="3177794"/>
        </p:xfrm>
        <a:graphic>
          <a:graphicData uri="http://schemas.openxmlformats.org/drawingml/2006/table">
            <a:tbl>
              <a:tblPr firstRow="1" bandRow="1">
                <a:tableStyleId>{5940675A-B579-460E-94D1-54222C63F5DA}</a:tableStyleId>
              </a:tblPr>
              <a:tblGrid>
                <a:gridCol w="1333500">
                  <a:extLst>
                    <a:ext uri="{9D8B030D-6E8A-4147-A177-3AD203B41FA5}">
                      <a16:colId xmlns:a16="http://schemas.microsoft.com/office/drawing/2014/main" val="839701820"/>
                    </a:ext>
                  </a:extLst>
                </a:gridCol>
                <a:gridCol w="6231987">
                  <a:extLst>
                    <a:ext uri="{9D8B030D-6E8A-4147-A177-3AD203B41FA5}">
                      <a16:colId xmlns:a16="http://schemas.microsoft.com/office/drawing/2014/main" val="2377072635"/>
                    </a:ext>
                  </a:extLst>
                </a:gridCol>
              </a:tblGrid>
              <a:tr h="666750">
                <a:tc>
                  <a:txBody>
                    <a:bodyPr/>
                    <a:lstStyle/>
                    <a:p>
                      <a:pPr algn="ctr"/>
                      <a:r>
                        <a:rPr lang="en-US" b="1">
                          <a:latin typeface="Times New Roman"/>
                        </a:rPr>
                        <a:t>6.4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2477340736"/>
                  </a:ext>
                </a:extLst>
              </a:tr>
              <a:tr h="370840">
                <a:tc gridSpan="2">
                  <a:txBody>
                    <a:bodyPr/>
                    <a:lstStyle/>
                    <a:p>
                      <a:pPr marL="285750" lvl="0" indent="-285750">
                        <a:lnSpc>
                          <a:spcPct val="150000"/>
                        </a:lnSpc>
                        <a:buFont typeface="Arial"/>
                        <a:buChar char="•"/>
                      </a:pPr>
                      <a:r>
                        <a:rPr lang="en-US" b="0" i="0" u="none" strike="noStrike" noProof="0">
                          <a:latin typeface="Times New Roman"/>
                        </a:rPr>
                        <a:t>Use regular-expressions and filter the character like &lt;, &gt;, /, //, \\, \, etc. so the tag like &lt;a&gt; it cannot be work.</a:t>
                      </a:r>
                      <a:endParaRPr lang="en-US">
                        <a:latin typeface="Times New Roman"/>
                      </a:endParaRPr>
                    </a:p>
                    <a:p>
                      <a:pPr marL="285750" lvl="0" indent="-285750">
                        <a:lnSpc>
                          <a:spcPct val="150000"/>
                        </a:lnSpc>
                        <a:buFont typeface="Arial"/>
                        <a:buChar char="•"/>
                      </a:pPr>
                      <a:r>
                        <a:rPr lang="en-US" b="0" i="0" u="none" strike="noStrike" noProof="0">
                          <a:latin typeface="Times New Roman"/>
                        </a:rPr>
                        <a:t>Use Post method mainly to hide the URL and the vulnerable parameter from attacker.</a:t>
                      </a:r>
                      <a:endParaRPr lang="en-US">
                        <a:latin typeface="Times New Roman"/>
                      </a:endParaRPr>
                    </a:p>
                    <a:p>
                      <a:pPr marL="285750" lvl="0" indent="-285750">
                        <a:lnSpc>
                          <a:spcPct val="150000"/>
                        </a:lnSpc>
                        <a:buFont typeface="Arial"/>
                        <a:buChar char="•"/>
                      </a:pPr>
                      <a:r>
                        <a:rPr lang="en-US" b="0" i="0" u="none" strike="noStrike" noProof="0">
                          <a:latin typeface="Times New Roman"/>
                        </a:rPr>
                        <a:t>Use the proper sanitizer the input fields.</a:t>
                      </a:r>
                      <a:br>
                        <a:rPr lang="en-US" b="0" i="0" u="none" strike="noStrike" noProof="0">
                          <a:latin typeface="Times New Roman"/>
                        </a:rPr>
                      </a:br>
                      <a:r>
                        <a:rPr lang="en-US" b="0" i="0" u="none" strike="noStrike" noProof="0">
                          <a:latin typeface="Times New Roman"/>
                        </a:rPr>
                        <a:t>Ex. You can use </a:t>
                      </a:r>
                      <a:r>
                        <a:rPr lang="en-US" b="0" i="0" u="none" strike="noStrike" noProof="0" err="1">
                          <a:latin typeface="Times New Roman"/>
                        </a:rPr>
                        <a:t>mysqli_real_escape_string</a:t>
                      </a:r>
                      <a:r>
                        <a:rPr lang="en-US" b="0" i="0" u="none" strike="noStrike" noProof="0">
                          <a:latin typeface="Times New Roman"/>
                        </a:rPr>
                        <a:t> function at database side.</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1600292476"/>
                  </a:ext>
                </a:extLst>
              </a:tr>
            </a:tbl>
          </a:graphicData>
        </a:graphic>
      </p:graphicFrame>
    </p:spTree>
    <p:extLst>
      <p:ext uri="{BB962C8B-B14F-4D97-AF65-F5344CB8AC3E}">
        <p14:creationId xmlns:p14="http://schemas.microsoft.com/office/powerpoint/2010/main" val="229777166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99DA8E5-A126-A258-6BF0-5EBBC568CD09}"/>
              </a:ext>
            </a:extLst>
          </p:cNvPr>
          <p:cNvGraphicFramePr>
            <a:graphicFrameLocks noGrp="1"/>
          </p:cNvGraphicFramePr>
          <p:nvPr>
            <p:extLst>
              <p:ext uri="{D42A27DB-BD31-4B8C-83A1-F6EECF244321}">
                <p14:modId xmlns:p14="http://schemas.microsoft.com/office/powerpoint/2010/main" val="107639227"/>
              </p:ext>
            </p:extLst>
          </p:nvPr>
        </p:nvGraphicFramePr>
        <p:xfrm>
          <a:off x="273169" y="373811"/>
          <a:ext cx="8613331" cy="5811689"/>
        </p:xfrm>
        <a:graphic>
          <a:graphicData uri="http://schemas.openxmlformats.org/drawingml/2006/table">
            <a:tbl>
              <a:tblPr firstRow="1" bandRow="1">
                <a:tableStyleId>{5940675A-B579-460E-94D1-54222C63F5DA}</a:tableStyleId>
              </a:tblPr>
              <a:tblGrid>
                <a:gridCol w="1702279">
                  <a:extLst>
                    <a:ext uri="{9D8B030D-6E8A-4147-A177-3AD203B41FA5}">
                      <a16:colId xmlns:a16="http://schemas.microsoft.com/office/drawing/2014/main" val="1957401894"/>
                    </a:ext>
                  </a:extLst>
                </a:gridCol>
                <a:gridCol w="4039942">
                  <a:extLst>
                    <a:ext uri="{9D8B030D-6E8A-4147-A177-3AD203B41FA5}">
                      <a16:colId xmlns:a16="http://schemas.microsoft.com/office/drawing/2014/main" val="67710482"/>
                    </a:ext>
                  </a:extLst>
                </a:gridCol>
                <a:gridCol w="2871110">
                  <a:extLst>
                    <a:ext uri="{9D8B030D-6E8A-4147-A177-3AD203B41FA5}">
                      <a16:colId xmlns:a16="http://schemas.microsoft.com/office/drawing/2014/main" val="2973936565"/>
                    </a:ext>
                  </a:extLst>
                </a:gridCol>
              </a:tblGrid>
              <a:tr h="528335">
                <a:tc rowSpan="2">
                  <a:txBody>
                    <a:bodyPr/>
                    <a:lstStyle/>
                    <a:p>
                      <a:pPr algn="ctr"/>
                      <a:r>
                        <a:rPr lang="en-US" b="1">
                          <a:latin typeface="Times New Roman"/>
                        </a:rPr>
                        <a:t>7</a:t>
                      </a:r>
                    </a:p>
                  </a:txBody>
                  <a:tcPr anchor="ctr"/>
                </a:tc>
                <a:tc rowSpan="2">
                  <a:txBody>
                    <a:bodyPr/>
                    <a:lstStyle/>
                    <a:p>
                      <a:pPr lvl="0">
                        <a:buNone/>
                      </a:pPr>
                      <a:r>
                        <a:rPr lang="en-US" b="1" i="0" u="none" strike="noStrike" noProof="0">
                          <a:latin typeface="Times New Roman"/>
                        </a:rPr>
                        <a:t>XSS (Cross–site Scripting) On</a:t>
                      </a:r>
                      <a:br>
                        <a:rPr lang="en-US" b="1" i="0" u="none" strike="noStrike" noProof="0">
                          <a:latin typeface="Times New Roman"/>
                        </a:rPr>
                      </a:br>
                      <a:r>
                        <a:rPr lang="en-US" b="1" i="0" u="none" strike="noStrike" noProof="0">
                          <a:latin typeface="Times New Roman"/>
                        </a:rPr>
                        <a:t>Webloadmpstore.com</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3229781283"/>
                  </a:ext>
                </a:extLst>
              </a:tr>
              <a:tr h="528335">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MEDIUM</a:t>
                      </a:r>
                      <a:endParaRPr lang="en-US" b="1">
                        <a:solidFill>
                          <a:schemeClr val="bg1"/>
                        </a:solidFill>
                        <a:latin typeface="Times New Roman"/>
                      </a:endParaRPr>
                    </a:p>
                  </a:txBody>
                  <a:tcPr anchor="ctr">
                    <a:solidFill>
                      <a:srgbClr val="FFC000"/>
                    </a:solidFill>
                  </a:tcPr>
                </a:tc>
                <a:extLst>
                  <a:ext uri="{0D108BD9-81ED-4DB2-BD59-A6C34878D82A}">
                    <a16:rowId xmlns:a16="http://schemas.microsoft.com/office/drawing/2014/main" val="487168613"/>
                  </a:ext>
                </a:extLst>
              </a:tr>
              <a:tr h="528335">
                <a:tc>
                  <a:txBody>
                    <a:bodyPr/>
                    <a:lstStyle/>
                    <a:p>
                      <a:pPr algn="ctr"/>
                      <a:r>
                        <a:rPr lang="en-US" b="1">
                          <a:latin typeface="Times New Roman"/>
                        </a:rPr>
                        <a:t>7.1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046505302"/>
                  </a:ext>
                </a:extLst>
              </a:tr>
              <a:tr h="528335">
                <a:tc gridSpan="3">
                  <a:txBody>
                    <a:bodyPr/>
                    <a:lstStyle/>
                    <a:p>
                      <a:pPr lvl="0">
                        <a:buNone/>
                      </a:pPr>
                      <a:r>
                        <a:rPr lang="en-US" b="0" i="0" u="none" strike="noStrike" noProof="0">
                          <a:latin typeface="Times New Roman"/>
                        </a:rPr>
                        <a:t>http://webloadmpstore.com/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8481779"/>
                  </a:ext>
                </a:extLst>
              </a:tr>
              <a:tr h="528335">
                <a:tc>
                  <a:txBody>
                    <a:bodyPr/>
                    <a:lstStyle/>
                    <a:p>
                      <a:pPr algn="ctr"/>
                      <a:r>
                        <a:rPr lang="en-US" b="1">
                          <a:latin typeface="Times New Roman"/>
                        </a:rPr>
                        <a:t>7.2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183590659"/>
                  </a:ext>
                </a:extLst>
              </a:tr>
              <a:tr h="2641679">
                <a:tc gridSpan="3">
                  <a:txBody>
                    <a:bodyPr/>
                    <a:lstStyle/>
                    <a:p>
                      <a:pPr lvl="0">
                        <a:lnSpc>
                          <a:spcPct val="100000"/>
                        </a:lnSpc>
                        <a:buNone/>
                      </a:pPr>
                      <a:r>
                        <a:rPr lang="en-US" b="0" i="0" u="none" strike="noStrike" noProof="0">
                          <a:latin typeface="Times New Roman"/>
                        </a:rPr>
                        <a:t>XSS stands for Cross-Site Scripting and it is a web-based vulnerability in which an attacker can inject malicious scripts in the application.</a:t>
                      </a:r>
                      <a:br>
                        <a:rPr lang="en-US" b="0" i="0" u="none" strike="noStrike" noProof="0">
                          <a:latin typeface="Times New Roman"/>
                        </a:rPr>
                      </a:br>
                      <a:r>
                        <a:rPr lang="en-US" b="0" i="0" u="none" strike="noStrike" noProof="0">
                          <a:latin typeface="Times New Roman"/>
                        </a:rPr>
                        <a:t>• Code injected into a vulnerable application can exfiltrate data or install malware on the user’s machine.</a:t>
                      </a:r>
                      <a:br>
                        <a:rPr lang="en-US" b="0" i="0" u="none" strike="noStrike" noProof="0">
                          <a:latin typeface="Times New Roman"/>
                        </a:rPr>
                      </a:br>
                      <a:r>
                        <a:rPr lang="en-US" b="0" i="0" u="none" strike="noStrike" noProof="0">
                          <a:latin typeface="Times New Roman"/>
                        </a:rPr>
                        <a:t>• Attacker can get the cookie and Attackers can masquerade as authorized users via session cookies, allowing them to perform any action allowed by the user account.</a:t>
                      </a:r>
                      <a:br>
                        <a:rPr lang="en-US" b="0" i="0" u="none" strike="noStrike" noProof="0">
                          <a:latin typeface="Times New Roman"/>
                        </a:rPr>
                      </a:br>
                      <a:r>
                        <a:rPr lang="en-US" b="0" i="0" u="none" strike="noStrike" noProof="0">
                          <a:latin typeface="Times New Roman"/>
                        </a:rPr>
                        <a:t>• XSS can also impact a business’s reputation. An attacker can deface a corporate website by altering its content, thereby damaging the company’s image, or spreading misinformation</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6421826"/>
                  </a:ext>
                </a:extLst>
              </a:tr>
              <a:tr h="528335">
                <a:tc>
                  <a:txBody>
                    <a:bodyPr/>
                    <a:lstStyle/>
                    <a:p>
                      <a:pPr algn="ctr"/>
                      <a:r>
                        <a:rPr lang="en-US" b="1">
                          <a:latin typeface="Times New Roman"/>
                        </a:rPr>
                        <a:t>7.3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541958124"/>
                  </a:ext>
                </a:extLst>
              </a:tr>
            </a:tbl>
          </a:graphicData>
        </a:graphic>
      </p:graphicFrame>
    </p:spTree>
    <p:extLst>
      <p:ext uri="{BB962C8B-B14F-4D97-AF65-F5344CB8AC3E}">
        <p14:creationId xmlns:p14="http://schemas.microsoft.com/office/powerpoint/2010/main" val="306709008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17AF7-1721-849F-E477-3582D7B4977E}"/>
              </a:ext>
            </a:extLst>
          </p:cNvPr>
          <p:cNvSpPr txBox="1"/>
          <p:nvPr/>
        </p:nvSpPr>
        <p:spPr>
          <a:xfrm>
            <a:off x="684362" y="7418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1: Visit:</a:t>
            </a:r>
            <a:endParaRPr lang="en-US">
              <a:latin typeface="Times New Roman"/>
              <a:cs typeface="Times New Roman"/>
            </a:endParaRPr>
          </a:p>
        </p:txBody>
      </p:sp>
      <p:pic>
        <p:nvPicPr>
          <p:cNvPr id="3" name="Picture 3" descr="Graphical user interface, application&#10;&#10;Description automatically generated">
            <a:extLst>
              <a:ext uri="{FF2B5EF4-FFF2-40B4-BE49-F238E27FC236}">
                <a16:creationId xmlns:a16="http://schemas.microsoft.com/office/drawing/2014/main" id="{2ECB0770-120B-3A17-25F6-07D505DFBF88}"/>
              </a:ext>
            </a:extLst>
          </p:cNvPr>
          <p:cNvPicPr>
            <a:picLocks noChangeAspect="1"/>
          </p:cNvPicPr>
          <p:nvPr/>
        </p:nvPicPr>
        <p:blipFill>
          <a:blip r:embed="rId2"/>
          <a:stretch>
            <a:fillRect/>
          </a:stretch>
        </p:blipFill>
        <p:spPr>
          <a:xfrm>
            <a:off x="727495" y="1391685"/>
            <a:ext cx="7703388" cy="4089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523011"/>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3F2C8B-6D61-677F-E1C2-46465C9B22AE}"/>
              </a:ext>
            </a:extLst>
          </p:cNvPr>
          <p:cNvSpPr txBox="1"/>
          <p:nvPr/>
        </p:nvSpPr>
        <p:spPr>
          <a:xfrm>
            <a:off x="770627" y="698739"/>
            <a:ext cx="8105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2 :- Try To inject JavaScript in this URL in the id parameter like</a:t>
            </a:r>
            <a:br>
              <a:rPr lang="en-US">
                <a:latin typeface="Times New Roman"/>
              </a:rPr>
            </a:br>
            <a:r>
              <a:rPr lang="en-US">
                <a:latin typeface="Times New Roman"/>
                <a:cs typeface="Arial"/>
              </a:rPr>
              <a:t>&lt;script&gt;alert(1)&lt;/script&gt;</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4C7EDCEC-0EB5-B0C5-1C9A-7BCE2EC1E6F7}"/>
              </a:ext>
            </a:extLst>
          </p:cNvPr>
          <p:cNvPicPr>
            <a:picLocks noChangeAspect="1"/>
          </p:cNvPicPr>
          <p:nvPr/>
        </p:nvPicPr>
        <p:blipFill>
          <a:blip r:embed="rId2"/>
          <a:stretch>
            <a:fillRect/>
          </a:stretch>
        </p:blipFill>
        <p:spPr>
          <a:xfrm>
            <a:off x="770627" y="1609032"/>
            <a:ext cx="7617124" cy="3970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210409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6FE7C5-DC40-86DC-73BA-147DF264A50A}"/>
              </a:ext>
            </a:extLst>
          </p:cNvPr>
          <p:cNvSpPr txBox="1"/>
          <p:nvPr/>
        </p:nvSpPr>
        <p:spPr>
          <a:xfrm>
            <a:off x="310551" y="569343"/>
            <a:ext cx="87098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3: - Result: After this we get a pop up and with the content is (1) Which one I injected in the parameter. here we can also modify and use document. Cookie for etc. the cookie of the user, document. Location for getting location, etc.</a:t>
            </a:r>
            <a:endParaRPr lang="en-US">
              <a:latin typeface="Times New Roman"/>
              <a:cs typeface="Times New Roman"/>
            </a:endParaRPr>
          </a:p>
        </p:txBody>
      </p:sp>
      <p:pic>
        <p:nvPicPr>
          <p:cNvPr id="3" name="Picture 3" descr="Graphical user interface, application&#10;&#10;Description automatically generated">
            <a:extLst>
              <a:ext uri="{FF2B5EF4-FFF2-40B4-BE49-F238E27FC236}">
                <a16:creationId xmlns:a16="http://schemas.microsoft.com/office/drawing/2014/main" id="{4711E795-D2E6-8253-F27A-0119DD774F95}"/>
              </a:ext>
            </a:extLst>
          </p:cNvPr>
          <p:cNvPicPr>
            <a:picLocks noChangeAspect="1"/>
          </p:cNvPicPr>
          <p:nvPr/>
        </p:nvPicPr>
        <p:blipFill>
          <a:blip r:embed="rId2"/>
          <a:stretch>
            <a:fillRect/>
          </a:stretch>
        </p:blipFill>
        <p:spPr>
          <a:xfrm>
            <a:off x="641230" y="1719715"/>
            <a:ext cx="7875916" cy="4022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476094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8C45061-3AAA-B036-DF7E-E7D6002DA0BE}"/>
              </a:ext>
            </a:extLst>
          </p:cNvPr>
          <p:cNvGraphicFramePr>
            <a:graphicFrameLocks noGrp="1"/>
          </p:cNvGraphicFramePr>
          <p:nvPr>
            <p:extLst>
              <p:ext uri="{D42A27DB-BD31-4B8C-83A1-F6EECF244321}">
                <p14:modId xmlns:p14="http://schemas.microsoft.com/office/powerpoint/2010/main" val="3023258321"/>
              </p:ext>
            </p:extLst>
          </p:nvPr>
        </p:nvGraphicFramePr>
        <p:xfrm>
          <a:off x="431320" y="445698"/>
          <a:ext cx="8232251" cy="5619766"/>
        </p:xfrm>
        <a:graphic>
          <a:graphicData uri="http://schemas.openxmlformats.org/drawingml/2006/table">
            <a:tbl>
              <a:tblPr firstRow="1" bandRow="1">
                <a:tableStyleId>{5940675A-B579-460E-94D1-54222C63F5DA}</a:tableStyleId>
              </a:tblPr>
              <a:tblGrid>
                <a:gridCol w="1398211">
                  <a:extLst>
                    <a:ext uri="{9D8B030D-6E8A-4147-A177-3AD203B41FA5}">
                      <a16:colId xmlns:a16="http://schemas.microsoft.com/office/drawing/2014/main" val="2789375459"/>
                    </a:ext>
                  </a:extLst>
                </a:gridCol>
                <a:gridCol w="6834040">
                  <a:extLst>
                    <a:ext uri="{9D8B030D-6E8A-4147-A177-3AD203B41FA5}">
                      <a16:colId xmlns:a16="http://schemas.microsoft.com/office/drawing/2014/main" val="3493193913"/>
                    </a:ext>
                  </a:extLst>
                </a:gridCol>
              </a:tblGrid>
              <a:tr h="743792">
                <a:tc>
                  <a:txBody>
                    <a:bodyPr/>
                    <a:lstStyle/>
                    <a:p>
                      <a:pPr algn="ctr"/>
                      <a:r>
                        <a:rPr lang="en-US" b="1">
                          <a:latin typeface="Times New Roman"/>
                        </a:rPr>
                        <a:t>7.4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4291112429"/>
                  </a:ext>
                </a:extLst>
              </a:tr>
              <a:tr h="4875974">
                <a:tc gridSpan="2">
                  <a:txBody>
                    <a:bodyPr/>
                    <a:lstStyle/>
                    <a:p>
                      <a:pPr lvl="0">
                        <a:lnSpc>
                          <a:spcPct val="150000"/>
                        </a:lnSpc>
                        <a:buNone/>
                      </a:pPr>
                      <a:r>
                        <a:rPr lang="en-US" b="0" i="0" u="none" strike="noStrike" noProof="0">
                          <a:latin typeface="Times New Roman"/>
                        </a:rPr>
                        <a:t>Filter input on arrival. At the point where user input is received, filter as strictly as possible based on what is expected or valid input.</a:t>
                      </a:r>
                      <a:br>
                        <a:rPr lang="en-US" b="0" i="0" u="none" strike="noStrike" noProof="0">
                          <a:latin typeface="Times New Roman"/>
                        </a:rPr>
                      </a:br>
                      <a:r>
                        <a:rPr lang="en-US" b="0" i="0" u="none" strike="noStrike" noProof="0">
                          <a:latin typeface="Times New Roman"/>
                        </a:rPr>
                        <a:t>Encode data on output. At the point where user-controllable data is output in HTTP responses, encode the output to prevent it from being interpreted as active content. Depending on the output context, this might require applying combinations of HTML, URL, JavaScript, and CSS encoding.</a:t>
                      </a:r>
                      <a:br>
                        <a:rPr lang="en-US" b="0" i="0" u="none" strike="noStrike" noProof="0">
                          <a:latin typeface="Times New Roman"/>
                        </a:rPr>
                      </a:br>
                      <a:r>
                        <a:rPr lang="en-US" b="0" i="0" u="none" strike="noStrike" noProof="0">
                          <a:latin typeface="Times New Roman"/>
                        </a:rPr>
                        <a:t>Use appropriate response headers. To prevent XSS in HTTP responses that are not intended to contain any HTML or JavaScript, you can use the Content-Type and X-Content-Type-Options headers to ensure that browsers interpret the responses in the way you intend. Content Security Policy. As a last line of defense, you can use Content Security Policy (CSP) to reduce the severity of any XSS vulnerabilities that still occur.</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88783287"/>
                  </a:ext>
                </a:extLst>
              </a:tr>
            </a:tbl>
          </a:graphicData>
        </a:graphic>
      </p:graphicFrame>
    </p:spTree>
    <p:extLst>
      <p:ext uri="{BB962C8B-B14F-4D97-AF65-F5344CB8AC3E}">
        <p14:creationId xmlns:p14="http://schemas.microsoft.com/office/powerpoint/2010/main" val="418937469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42B8932-1B7F-FCAB-FAAC-7D9CE6202B90}"/>
              </a:ext>
            </a:extLst>
          </p:cNvPr>
          <p:cNvGraphicFramePr>
            <a:graphicFrameLocks noGrp="1"/>
          </p:cNvGraphicFramePr>
          <p:nvPr>
            <p:extLst>
              <p:ext uri="{D42A27DB-BD31-4B8C-83A1-F6EECF244321}">
                <p14:modId xmlns:p14="http://schemas.microsoft.com/office/powerpoint/2010/main" val="1961399950"/>
              </p:ext>
            </p:extLst>
          </p:nvPr>
        </p:nvGraphicFramePr>
        <p:xfrm>
          <a:off x="488829" y="359433"/>
          <a:ext cx="8168770" cy="5850926"/>
        </p:xfrm>
        <a:graphic>
          <a:graphicData uri="http://schemas.openxmlformats.org/drawingml/2006/table">
            <a:tbl>
              <a:tblPr firstRow="1" bandRow="1">
                <a:tableStyleId>{5940675A-B579-460E-94D1-54222C63F5DA}</a:tableStyleId>
              </a:tblPr>
              <a:tblGrid>
                <a:gridCol w="1631866">
                  <a:extLst>
                    <a:ext uri="{9D8B030D-6E8A-4147-A177-3AD203B41FA5}">
                      <a16:colId xmlns:a16="http://schemas.microsoft.com/office/drawing/2014/main" val="2964919108"/>
                    </a:ext>
                  </a:extLst>
                </a:gridCol>
                <a:gridCol w="3813980">
                  <a:extLst>
                    <a:ext uri="{9D8B030D-6E8A-4147-A177-3AD203B41FA5}">
                      <a16:colId xmlns:a16="http://schemas.microsoft.com/office/drawing/2014/main" val="2969462655"/>
                    </a:ext>
                  </a:extLst>
                </a:gridCol>
                <a:gridCol w="2722924">
                  <a:extLst>
                    <a:ext uri="{9D8B030D-6E8A-4147-A177-3AD203B41FA5}">
                      <a16:colId xmlns:a16="http://schemas.microsoft.com/office/drawing/2014/main" val="2799088930"/>
                    </a:ext>
                  </a:extLst>
                </a:gridCol>
              </a:tblGrid>
              <a:tr h="488067">
                <a:tc rowSpan="2">
                  <a:txBody>
                    <a:bodyPr/>
                    <a:lstStyle/>
                    <a:p>
                      <a:pPr algn="ctr"/>
                      <a:r>
                        <a:rPr lang="en-US" b="1">
                          <a:latin typeface="Times New Roman"/>
                        </a:rPr>
                        <a:t>8</a:t>
                      </a:r>
                    </a:p>
                  </a:txBody>
                  <a:tcPr anchor="ctr"/>
                </a:tc>
                <a:tc rowSpan="2">
                  <a:txBody>
                    <a:bodyPr/>
                    <a:lstStyle/>
                    <a:p>
                      <a:pPr lvl="0">
                        <a:buNone/>
                      </a:pPr>
                      <a:r>
                        <a:rPr lang="en-US" b="1" i="0" u="none" strike="noStrike" noProof="0">
                          <a:latin typeface="Times New Roman"/>
                        </a:rPr>
                        <a:t>Click Jacking on Fiewin.com </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1431949950"/>
                  </a:ext>
                </a:extLst>
              </a:tr>
              <a:tr h="488067">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MEDIUM</a:t>
                      </a:r>
                      <a:endParaRPr lang="en-US" b="1">
                        <a:solidFill>
                          <a:schemeClr val="bg1"/>
                        </a:solidFill>
                        <a:latin typeface="Times New Roman"/>
                      </a:endParaRPr>
                    </a:p>
                  </a:txBody>
                  <a:tcPr anchor="ctr">
                    <a:solidFill>
                      <a:srgbClr val="FFC000"/>
                    </a:solidFill>
                  </a:tcPr>
                </a:tc>
                <a:extLst>
                  <a:ext uri="{0D108BD9-81ED-4DB2-BD59-A6C34878D82A}">
                    <a16:rowId xmlns:a16="http://schemas.microsoft.com/office/drawing/2014/main" val="935410929"/>
                  </a:ext>
                </a:extLst>
              </a:tr>
              <a:tr h="488067">
                <a:tc>
                  <a:txBody>
                    <a:bodyPr/>
                    <a:lstStyle/>
                    <a:p>
                      <a:pPr algn="ctr"/>
                      <a:r>
                        <a:rPr lang="en-US" b="1">
                          <a:latin typeface="Times New Roman"/>
                        </a:rPr>
                        <a:t>8.1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402464285"/>
                  </a:ext>
                </a:extLst>
              </a:tr>
              <a:tr h="488067">
                <a:tc gridSpan="3">
                  <a:txBody>
                    <a:bodyPr/>
                    <a:lstStyle/>
                    <a:p>
                      <a:pPr lvl="0">
                        <a:buNone/>
                      </a:pPr>
                      <a:r>
                        <a:rPr lang="en-US" b="0" i="0" u="none" strike="noStrike" noProof="0">
                          <a:latin typeface="Times New Roman"/>
                        </a:rPr>
                        <a:t>http://fiewin.com/#/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44569917"/>
                  </a:ext>
                </a:extLst>
              </a:tr>
              <a:tr h="488067">
                <a:tc>
                  <a:txBody>
                    <a:bodyPr/>
                    <a:lstStyle/>
                    <a:p>
                      <a:pPr algn="ctr"/>
                      <a:r>
                        <a:rPr lang="en-US" b="1">
                          <a:latin typeface="Times New Roman"/>
                        </a:rPr>
                        <a:t>8.2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940162593"/>
                  </a:ext>
                </a:extLst>
              </a:tr>
              <a:tr h="2867390">
                <a:tc gridSpan="3">
                  <a:txBody>
                    <a:bodyPr/>
                    <a:lstStyle/>
                    <a:p>
                      <a:pPr marL="285750" lvl="0" indent="-285750" algn="just">
                        <a:lnSpc>
                          <a:spcPct val="150000"/>
                        </a:lnSpc>
                        <a:buFont typeface="Arial"/>
                        <a:buChar char="•"/>
                      </a:pPr>
                      <a:r>
                        <a:rPr lang="en-US" b="0" i="0" u="none" strike="noStrike" noProof="0">
                          <a:latin typeface="Times New Roman"/>
                        </a:rPr>
                        <a:t>Clickjacking is a vulnerability through which users are tricked to click some buttons or UI elements of the parent page, but they are clicking something in the vulnerable web application, because that is being hidden behind the UI of the parent page.</a:t>
                      </a:r>
                      <a:endParaRPr lang="en-US">
                        <a:latin typeface="Times New Roman"/>
                      </a:endParaRPr>
                    </a:p>
                    <a:p>
                      <a:pPr marL="285750" lvl="0" indent="-285750" algn="just">
                        <a:lnSpc>
                          <a:spcPct val="150000"/>
                        </a:lnSpc>
                        <a:buFont typeface="Arial"/>
                        <a:buChar char="•"/>
                      </a:pPr>
                      <a:r>
                        <a:rPr lang="en-US" b="0" i="0" u="none" strike="noStrike" noProof="0">
                          <a:latin typeface="Times New Roman"/>
                        </a:rPr>
                        <a:t>The User assumes that they are entering their information into usual form but they are entering it in fields, Hackers will target passwords, credit card numbers and any other valuable data they can exploit.</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7908951"/>
                  </a:ext>
                </a:extLst>
              </a:tr>
              <a:tr h="488067">
                <a:tc>
                  <a:txBody>
                    <a:bodyPr/>
                    <a:lstStyle/>
                    <a:p>
                      <a:pPr algn="ctr"/>
                      <a:r>
                        <a:rPr lang="en-US" b="1">
                          <a:latin typeface="Times New Roman"/>
                        </a:rPr>
                        <a:t>8.3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190039487"/>
                  </a:ext>
                </a:extLst>
              </a:tr>
            </a:tbl>
          </a:graphicData>
        </a:graphic>
      </p:graphicFrame>
    </p:spTree>
    <p:extLst>
      <p:ext uri="{BB962C8B-B14F-4D97-AF65-F5344CB8AC3E}">
        <p14:creationId xmlns:p14="http://schemas.microsoft.com/office/powerpoint/2010/main" val="303950955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E7185D-3110-A2CF-8228-78DA5810927E}"/>
              </a:ext>
            </a:extLst>
          </p:cNvPr>
          <p:cNvSpPr txBox="1"/>
          <p:nvPr/>
        </p:nvSpPr>
        <p:spPr>
          <a:xfrm>
            <a:off x="598098" y="6987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1: Visit:</a:t>
            </a:r>
            <a:endParaRPr lang="en-US">
              <a:latin typeface="Times New Roman"/>
              <a:cs typeface="Times New Roman"/>
            </a:endParaRPr>
          </a:p>
        </p:txBody>
      </p:sp>
      <p:pic>
        <p:nvPicPr>
          <p:cNvPr id="3" name="Picture 3" descr="Graphical user interface, text, application, chat or text message&#10;&#10;Description automatically generated">
            <a:extLst>
              <a:ext uri="{FF2B5EF4-FFF2-40B4-BE49-F238E27FC236}">
                <a16:creationId xmlns:a16="http://schemas.microsoft.com/office/drawing/2014/main" id="{6344FB10-EA7B-61B9-EBE8-08412FFAA705}"/>
              </a:ext>
            </a:extLst>
          </p:cNvPr>
          <p:cNvPicPr>
            <a:picLocks noChangeAspect="1"/>
          </p:cNvPicPr>
          <p:nvPr/>
        </p:nvPicPr>
        <p:blipFill>
          <a:blip r:embed="rId2"/>
          <a:stretch>
            <a:fillRect/>
          </a:stretch>
        </p:blipFill>
        <p:spPr>
          <a:xfrm>
            <a:off x="598098" y="1426144"/>
            <a:ext cx="7947803" cy="4135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821662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764F8-7922-214C-E814-37392B454FE2}"/>
              </a:ext>
            </a:extLst>
          </p:cNvPr>
          <p:cNvSpPr txBox="1"/>
          <p:nvPr/>
        </p:nvSpPr>
        <p:spPr>
          <a:xfrm>
            <a:off x="756249" y="655607"/>
            <a:ext cx="4756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2: Here enter the script like this</a:t>
            </a:r>
            <a:endParaRPr lang="en-US">
              <a:latin typeface="Times New Roman"/>
              <a:cs typeface="Times New Roman"/>
            </a:endParaRPr>
          </a:p>
        </p:txBody>
      </p:sp>
      <p:pic>
        <p:nvPicPr>
          <p:cNvPr id="3" name="Picture 3" descr="Text&#10;&#10;Description automatically generated">
            <a:extLst>
              <a:ext uri="{FF2B5EF4-FFF2-40B4-BE49-F238E27FC236}">
                <a16:creationId xmlns:a16="http://schemas.microsoft.com/office/drawing/2014/main" id="{ADC390DE-7D39-B046-5A3F-A466D72AC19D}"/>
              </a:ext>
            </a:extLst>
          </p:cNvPr>
          <p:cNvPicPr>
            <a:picLocks noChangeAspect="1"/>
          </p:cNvPicPr>
          <p:nvPr/>
        </p:nvPicPr>
        <p:blipFill>
          <a:blip r:embed="rId2"/>
          <a:stretch>
            <a:fillRect/>
          </a:stretch>
        </p:blipFill>
        <p:spPr>
          <a:xfrm>
            <a:off x="756249" y="1435776"/>
            <a:ext cx="7645879" cy="4302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4870027"/>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37225C-143E-DBD1-B24C-CCB21AF5ABD1}"/>
              </a:ext>
            </a:extLst>
          </p:cNvPr>
          <p:cNvSpPr txBox="1"/>
          <p:nvPr/>
        </p:nvSpPr>
        <p:spPr>
          <a:xfrm>
            <a:off x="540589" y="799381"/>
            <a:ext cx="8077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3: after This script run it its looks like this because it is </a:t>
            </a:r>
            <a:r>
              <a:rPr lang="en-US" err="1">
                <a:latin typeface="Times New Roman"/>
                <a:cs typeface="Arial"/>
              </a:rPr>
              <a:t>i</a:t>
            </a:r>
            <a:r>
              <a:rPr lang="en-US">
                <a:latin typeface="Times New Roman"/>
                <a:cs typeface="Arial"/>
              </a:rPr>
              <a:t>-frame</a:t>
            </a:r>
            <a:endParaRPr lang="en-US">
              <a:latin typeface="Times New Roman"/>
              <a:cs typeface="Times New Roman"/>
            </a:endParaRPr>
          </a:p>
        </p:txBody>
      </p:sp>
      <p:pic>
        <p:nvPicPr>
          <p:cNvPr id="3" name="Picture 3" descr="Graphical user interface, text, application&#10;&#10;Description automatically generated">
            <a:extLst>
              <a:ext uri="{FF2B5EF4-FFF2-40B4-BE49-F238E27FC236}">
                <a16:creationId xmlns:a16="http://schemas.microsoft.com/office/drawing/2014/main" id="{A88D4C95-0341-E5C3-70B9-0C9DF8DFBD20}"/>
              </a:ext>
            </a:extLst>
          </p:cNvPr>
          <p:cNvPicPr>
            <a:picLocks noChangeAspect="1"/>
          </p:cNvPicPr>
          <p:nvPr/>
        </p:nvPicPr>
        <p:blipFill>
          <a:blip r:embed="rId2"/>
          <a:stretch>
            <a:fillRect/>
          </a:stretch>
        </p:blipFill>
        <p:spPr>
          <a:xfrm>
            <a:off x="727494" y="1697073"/>
            <a:ext cx="7703388" cy="3463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336052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B9B9-7DAD-518F-3FD1-733C99F594D0}"/>
              </a:ext>
            </a:extLst>
          </p:cNvPr>
          <p:cNvSpPr>
            <a:spLocks noGrp="1"/>
          </p:cNvSpPr>
          <p:nvPr>
            <p:ph type="title"/>
          </p:nvPr>
        </p:nvSpPr>
        <p:spPr/>
        <p:txBody>
          <a:bodyPr vert="horz" lIns="91440" tIns="45720" rIns="91440" bIns="45720" anchor="b">
            <a:normAutofit/>
          </a:bodyPr>
          <a:lstStyle/>
          <a:p>
            <a:r>
              <a:rPr lang="en-US" sz="4000" b="1">
                <a:latin typeface="Times New Roman"/>
                <a:ea typeface="+mj-lt"/>
                <a:cs typeface="+mj-lt"/>
              </a:rPr>
              <a:t>2.1 OVERVIEW</a:t>
            </a:r>
            <a:endParaRPr lang="en-US" sz="4000" b="1">
              <a:latin typeface="Times New Roman"/>
              <a:cs typeface="Times New Roman"/>
            </a:endParaRPr>
          </a:p>
        </p:txBody>
      </p:sp>
      <p:sp>
        <p:nvSpPr>
          <p:cNvPr id="3" name="TextBox 2">
            <a:extLst>
              <a:ext uri="{FF2B5EF4-FFF2-40B4-BE49-F238E27FC236}">
                <a16:creationId xmlns:a16="http://schemas.microsoft.com/office/drawing/2014/main" id="{F374C23B-5354-B9F4-89C7-D75E2BBF294E}"/>
              </a:ext>
            </a:extLst>
          </p:cNvPr>
          <p:cNvSpPr txBox="1"/>
          <p:nvPr/>
        </p:nvSpPr>
        <p:spPr>
          <a:xfrm>
            <a:off x="296174" y="1791419"/>
            <a:ext cx="8551652" cy="41107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ü"/>
            </a:pPr>
            <a:r>
              <a:rPr lang="en-US" sz="1600">
                <a:latin typeface="Times New Roman"/>
                <a:ea typeface="+mn-lt"/>
                <a:cs typeface="+mn-lt"/>
              </a:rPr>
              <a:t>The adoption of technology to gain speedy growth of IoT, mobile applications, has made the networks more vulnerable than ever. VAPT methods are designed to support users to authenticate their enterprise-level security against the real-world threat, recognize the risks of the system and the network and know the consequences of these flaws. Every industry spends a fair amount of share in their security systems. Taking charge and confirming the reliability and robustness of the processes is highly important. VAPT services help improve networks and immune the security system and guard it against hackers</a:t>
            </a:r>
            <a:endParaRPr lang="en-US" sz="1600">
              <a:latin typeface="Times New Roman"/>
              <a:ea typeface="+mn-lt"/>
              <a:cs typeface="Times New Roman"/>
            </a:endParaRPr>
          </a:p>
          <a:p>
            <a:pPr marL="285750" indent="-285750" algn="just">
              <a:lnSpc>
                <a:spcPct val="150000"/>
              </a:lnSpc>
              <a:buFont typeface="Wingdings"/>
              <a:buChar char="ü"/>
            </a:pPr>
            <a:r>
              <a:rPr lang="en-US" sz="1600">
                <a:latin typeface="Times New Roman"/>
                <a:ea typeface="+mn-lt"/>
                <a:cs typeface="+mn-lt"/>
              </a:rPr>
              <a:t>A Mobile Application Penetration Test is an authorized and simulated hacking attempt against a native mobile application such as Android, the purpose of this test is to identify and exploit vulnerabilities in an application, and the way it interacts and transfers data with the backend systems</a:t>
            </a:r>
            <a:endParaRPr lang="en-US" sz="1600">
              <a:latin typeface="Times New Roman"/>
              <a:cs typeface="Times New Roman"/>
            </a:endParaRPr>
          </a:p>
        </p:txBody>
      </p:sp>
    </p:spTree>
    <p:extLst>
      <p:ext uri="{BB962C8B-B14F-4D97-AF65-F5344CB8AC3E}">
        <p14:creationId xmlns:p14="http://schemas.microsoft.com/office/powerpoint/2010/main" val="3468643461"/>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AABAE0-C62E-9C20-F5B9-5C3EA4571A7B}"/>
              </a:ext>
            </a:extLst>
          </p:cNvPr>
          <p:cNvSpPr txBox="1"/>
          <p:nvPr/>
        </p:nvSpPr>
        <p:spPr>
          <a:xfrm>
            <a:off x="612476" y="928777"/>
            <a:ext cx="72001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4: Here I click on Login after fill the form...</a:t>
            </a:r>
            <a:endParaRPr lang="en-US">
              <a:latin typeface="Times New Roman"/>
              <a:cs typeface="Times New Roman"/>
            </a:endParaRPr>
          </a:p>
        </p:txBody>
      </p:sp>
      <p:pic>
        <p:nvPicPr>
          <p:cNvPr id="3" name="Picture 3" descr="Graphical user interface, application&#10;&#10;Description automatically generated">
            <a:extLst>
              <a:ext uri="{FF2B5EF4-FFF2-40B4-BE49-F238E27FC236}">
                <a16:creationId xmlns:a16="http://schemas.microsoft.com/office/drawing/2014/main" id="{3BD10B9B-6B33-FB0E-11EE-603F19B949DD}"/>
              </a:ext>
            </a:extLst>
          </p:cNvPr>
          <p:cNvPicPr>
            <a:picLocks noChangeAspect="1"/>
          </p:cNvPicPr>
          <p:nvPr/>
        </p:nvPicPr>
        <p:blipFill>
          <a:blip r:embed="rId2"/>
          <a:stretch>
            <a:fillRect/>
          </a:stretch>
        </p:blipFill>
        <p:spPr>
          <a:xfrm>
            <a:off x="612475" y="1911818"/>
            <a:ext cx="7933426" cy="3048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224229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F8306-DFD7-D233-0A79-DAAE2802B972}"/>
              </a:ext>
            </a:extLst>
          </p:cNvPr>
          <p:cNvSpPr txBox="1"/>
          <p:nvPr/>
        </p:nvSpPr>
        <p:spPr>
          <a:xfrm>
            <a:off x="324929" y="1072551"/>
            <a:ext cx="85085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5: after clicking on login, it will be redirect to the google because I written this in this script.</a:t>
            </a:r>
            <a:endParaRPr lang="en-US">
              <a:latin typeface="Times New Roman"/>
              <a:cs typeface="Times New Roman"/>
            </a:endParaRPr>
          </a:p>
        </p:txBody>
      </p:sp>
      <p:pic>
        <p:nvPicPr>
          <p:cNvPr id="3" name="Picture 3" descr="Graphical user interface, text, application, email, website&#10;&#10;Description automatically generated">
            <a:extLst>
              <a:ext uri="{FF2B5EF4-FFF2-40B4-BE49-F238E27FC236}">
                <a16:creationId xmlns:a16="http://schemas.microsoft.com/office/drawing/2014/main" id="{9FD12654-F88D-89BC-BBFF-63BDAF9A83F4}"/>
              </a:ext>
            </a:extLst>
          </p:cNvPr>
          <p:cNvPicPr>
            <a:picLocks noChangeAspect="1"/>
          </p:cNvPicPr>
          <p:nvPr/>
        </p:nvPicPr>
        <p:blipFill>
          <a:blip r:embed="rId2"/>
          <a:stretch>
            <a:fillRect/>
          </a:stretch>
        </p:blipFill>
        <p:spPr>
          <a:xfrm>
            <a:off x="583720" y="2152305"/>
            <a:ext cx="7976558" cy="2567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842831"/>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95459E1-FEC6-0133-6A6C-2F18ADF479DA}"/>
              </a:ext>
            </a:extLst>
          </p:cNvPr>
          <p:cNvGraphicFramePr>
            <a:graphicFrameLocks noGrp="1"/>
          </p:cNvGraphicFramePr>
          <p:nvPr>
            <p:extLst>
              <p:ext uri="{D42A27DB-BD31-4B8C-83A1-F6EECF244321}">
                <p14:modId xmlns:p14="http://schemas.microsoft.com/office/powerpoint/2010/main" val="179827285"/>
              </p:ext>
            </p:extLst>
          </p:nvPr>
        </p:nvGraphicFramePr>
        <p:xfrm>
          <a:off x="733245" y="2214112"/>
          <a:ext cx="7635333" cy="1910315"/>
        </p:xfrm>
        <a:graphic>
          <a:graphicData uri="http://schemas.openxmlformats.org/drawingml/2006/table">
            <a:tbl>
              <a:tblPr firstRow="1" bandRow="1">
                <a:tableStyleId>{5940675A-B579-460E-94D1-54222C63F5DA}</a:tableStyleId>
              </a:tblPr>
              <a:tblGrid>
                <a:gridCol w="1363452">
                  <a:extLst>
                    <a:ext uri="{9D8B030D-6E8A-4147-A177-3AD203B41FA5}">
                      <a16:colId xmlns:a16="http://schemas.microsoft.com/office/drawing/2014/main" val="1612506843"/>
                    </a:ext>
                  </a:extLst>
                </a:gridCol>
                <a:gridCol w="6271881">
                  <a:extLst>
                    <a:ext uri="{9D8B030D-6E8A-4147-A177-3AD203B41FA5}">
                      <a16:colId xmlns:a16="http://schemas.microsoft.com/office/drawing/2014/main" val="989781933"/>
                    </a:ext>
                  </a:extLst>
                </a:gridCol>
              </a:tblGrid>
              <a:tr h="826578">
                <a:tc>
                  <a:txBody>
                    <a:bodyPr/>
                    <a:lstStyle/>
                    <a:p>
                      <a:pPr algn="ctr"/>
                      <a:r>
                        <a:rPr lang="en-US" b="1">
                          <a:latin typeface="Times New Roman"/>
                        </a:rPr>
                        <a:t>8.4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802320833"/>
                  </a:ext>
                </a:extLst>
              </a:tr>
              <a:tr h="1083737">
                <a:tc gridSpan="2">
                  <a:txBody>
                    <a:bodyPr/>
                    <a:lstStyle/>
                    <a:p>
                      <a:pPr marL="285750" lvl="0" indent="-285750">
                        <a:lnSpc>
                          <a:spcPct val="150000"/>
                        </a:lnSpc>
                        <a:buFont typeface="Arial"/>
                        <a:buChar char="•"/>
                      </a:pPr>
                      <a:r>
                        <a:rPr lang="en-US" b="0" i="0" u="none" strike="noStrike" noProof="0">
                          <a:latin typeface="Times New Roman"/>
                        </a:rPr>
                        <a:t>Properly setting authentication cookies with Same Site = Strict, unless they explicitly need None.</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2183960113"/>
                  </a:ext>
                </a:extLst>
              </a:tr>
            </a:tbl>
          </a:graphicData>
        </a:graphic>
      </p:graphicFrame>
    </p:spTree>
    <p:extLst>
      <p:ext uri="{BB962C8B-B14F-4D97-AF65-F5344CB8AC3E}">
        <p14:creationId xmlns:p14="http://schemas.microsoft.com/office/powerpoint/2010/main" val="80428541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C7ED3B6-2E85-0713-D2D6-AA9CA8274258}"/>
              </a:ext>
            </a:extLst>
          </p:cNvPr>
          <p:cNvGraphicFramePr>
            <a:graphicFrameLocks noGrp="1"/>
          </p:cNvGraphicFramePr>
          <p:nvPr>
            <p:extLst>
              <p:ext uri="{D42A27DB-BD31-4B8C-83A1-F6EECF244321}">
                <p14:modId xmlns:p14="http://schemas.microsoft.com/office/powerpoint/2010/main" val="2234692312"/>
              </p:ext>
            </p:extLst>
          </p:nvPr>
        </p:nvGraphicFramePr>
        <p:xfrm>
          <a:off x="733245" y="718867"/>
          <a:ext cx="7660738" cy="5112899"/>
        </p:xfrm>
        <a:graphic>
          <a:graphicData uri="http://schemas.openxmlformats.org/drawingml/2006/table">
            <a:tbl>
              <a:tblPr firstRow="1" bandRow="1">
                <a:tableStyleId>{5940675A-B579-460E-94D1-54222C63F5DA}</a:tableStyleId>
              </a:tblPr>
              <a:tblGrid>
                <a:gridCol w="1746249">
                  <a:extLst>
                    <a:ext uri="{9D8B030D-6E8A-4147-A177-3AD203B41FA5}">
                      <a16:colId xmlns:a16="http://schemas.microsoft.com/office/drawing/2014/main" val="1658082698"/>
                    </a:ext>
                  </a:extLst>
                </a:gridCol>
                <a:gridCol w="3360910">
                  <a:extLst>
                    <a:ext uri="{9D8B030D-6E8A-4147-A177-3AD203B41FA5}">
                      <a16:colId xmlns:a16="http://schemas.microsoft.com/office/drawing/2014/main" val="286931967"/>
                    </a:ext>
                  </a:extLst>
                </a:gridCol>
                <a:gridCol w="2553579">
                  <a:extLst>
                    <a:ext uri="{9D8B030D-6E8A-4147-A177-3AD203B41FA5}">
                      <a16:colId xmlns:a16="http://schemas.microsoft.com/office/drawing/2014/main" val="3733261708"/>
                    </a:ext>
                  </a:extLst>
                </a:gridCol>
              </a:tblGrid>
              <a:tr h="592888">
                <a:tc rowSpan="2">
                  <a:txBody>
                    <a:bodyPr/>
                    <a:lstStyle/>
                    <a:p>
                      <a:pPr algn="ctr"/>
                      <a:r>
                        <a:rPr lang="en-US" b="1">
                          <a:latin typeface="Times New Roman"/>
                        </a:rPr>
                        <a:t>9</a:t>
                      </a:r>
                    </a:p>
                  </a:txBody>
                  <a:tcPr anchor="ctr"/>
                </a:tc>
                <a:tc rowSpan="2">
                  <a:txBody>
                    <a:bodyPr/>
                    <a:lstStyle/>
                    <a:p>
                      <a:pPr lvl="0">
                        <a:buNone/>
                      </a:pPr>
                      <a:r>
                        <a:rPr lang="en-US" b="1" i="0" u="none" strike="noStrike" noProof="0">
                          <a:latin typeface="Times New Roman"/>
                        </a:rPr>
                        <a:t>Directory Traversal </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3848502469"/>
                  </a:ext>
                </a:extLst>
              </a:tr>
              <a:tr h="592888">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MEDIUM</a:t>
                      </a:r>
                      <a:endParaRPr lang="en-US" b="1">
                        <a:solidFill>
                          <a:schemeClr val="bg1"/>
                        </a:solidFill>
                        <a:latin typeface="Times New Roman"/>
                      </a:endParaRPr>
                    </a:p>
                  </a:txBody>
                  <a:tcPr anchor="ctr">
                    <a:solidFill>
                      <a:srgbClr val="FFC000"/>
                    </a:solidFill>
                  </a:tcPr>
                </a:tc>
                <a:extLst>
                  <a:ext uri="{0D108BD9-81ED-4DB2-BD59-A6C34878D82A}">
                    <a16:rowId xmlns:a16="http://schemas.microsoft.com/office/drawing/2014/main" val="2707979881"/>
                  </a:ext>
                </a:extLst>
              </a:tr>
              <a:tr h="592888">
                <a:tc>
                  <a:txBody>
                    <a:bodyPr/>
                    <a:lstStyle/>
                    <a:p>
                      <a:pPr algn="ctr"/>
                      <a:r>
                        <a:rPr lang="en-US" b="1">
                          <a:latin typeface="Times New Roman"/>
                        </a:rPr>
                        <a:t>9.1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925839480"/>
                  </a:ext>
                </a:extLst>
              </a:tr>
              <a:tr h="460375">
                <a:tc gridSpan="3">
                  <a:txBody>
                    <a:bodyPr/>
                    <a:lstStyle/>
                    <a:p>
                      <a:pPr lvl="0">
                        <a:buNone/>
                      </a:pPr>
                      <a:r>
                        <a:rPr lang="en-US" b="0" i="0" u="none" strike="noStrike" noProof="0">
                          <a:latin typeface="Times New Roman"/>
                        </a:rPr>
                        <a:t>https://www.zse.co./</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3846467"/>
                  </a:ext>
                </a:extLst>
              </a:tr>
              <a:tr h="592888">
                <a:tc>
                  <a:txBody>
                    <a:bodyPr/>
                    <a:lstStyle/>
                    <a:p>
                      <a:pPr algn="ctr"/>
                      <a:r>
                        <a:rPr lang="en-US" b="1">
                          <a:latin typeface="Times New Roman"/>
                        </a:rPr>
                        <a:t>9.2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018149819"/>
                  </a:ext>
                </a:extLst>
              </a:tr>
              <a:tr h="592888">
                <a:tc gridSpan="3">
                  <a:txBody>
                    <a:bodyPr/>
                    <a:lstStyle/>
                    <a:p>
                      <a:pPr lvl="0" algn="just">
                        <a:lnSpc>
                          <a:spcPct val="150000"/>
                        </a:lnSpc>
                        <a:buNone/>
                      </a:pPr>
                      <a:r>
                        <a:rPr lang="en-US" b="0" i="0" u="none" strike="noStrike" noProof="0">
                          <a:latin typeface="Times New Roman"/>
                        </a:rPr>
                        <a:t>An attacker can leverage a directory traversal vulnerability in the system to step out of the root directory, allowing them to access other parts of the file system to view restricted files and gather more information required to further compromise the system.</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86953801"/>
                  </a:ext>
                </a:extLst>
              </a:tr>
              <a:tr h="592888">
                <a:tc>
                  <a:txBody>
                    <a:bodyPr/>
                    <a:lstStyle/>
                    <a:p>
                      <a:pPr algn="ctr"/>
                      <a:r>
                        <a:rPr lang="en-US" b="1">
                          <a:latin typeface="Times New Roman"/>
                        </a:rPr>
                        <a:t>9.3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363882988"/>
                  </a:ext>
                </a:extLst>
              </a:tr>
            </a:tbl>
          </a:graphicData>
        </a:graphic>
      </p:graphicFrame>
    </p:spTree>
    <p:extLst>
      <p:ext uri="{BB962C8B-B14F-4D97-AF65-F5344CB8AC3E}">
        <p14:creationId xmlns:p14="http://schemas.microsoft.com/office/powerpoint/2010/main" val="1139059776"/>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DE370-68C7-1734-B67C-3C1FCDFD152F}"/>
              </a:ext>
            </a:extLst>
          </p:cNvPr>
          <p:cNvSpPr txBox="1"/>
          <p:nvPr/>
        </p:nvSpPr>
        <p:spPr>
          <a:xfrm>
            <a:off x="641230" y="5837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visit:</a:t>
            </a:r>
            <a:endParaRPr lang="en-US">
              <a:latin typeface="Times New Roman"/>
              <a:cs typeface="Times New Roman"/>
            </a:endParaRPr>
          </a:p>
        </p:txBody>
      </p:sp>
      <p:pic>
        <p:nvPicPr>
          <p:cNvPr id="4" name="Picture 4" descr="Graphical user interface, text, application, email&#10;&#10;Description automatically generated">
            <a:extLst>
              <a:ext uri="{FF2B5EF4-FFF2-40B4-BE49-F238E27FC236}">
                <a16:creationId xmlns:a16="http://schemas.microsoft.com/office/drawing/2014/main" id="{DD15DF45-B76C-92D7-3AC1-2406E1855BDD}"/>
              </a:ext>
            </a:extLst>
          </p:cNvPr>
          <p:cNvPicPr>
            <a:picLocks noChangeAspect="1"/>
          </p:cNvPicPr>
          <p:nvPr/>
        </p:nvPicPr>
        <p:blipFill>
          <a:blip r:embed="rId2"/>
          <a:stretch>
            <a:fillRect/>
          </a:stretch>
        </p:blipFill>
        <p:spPr>
          <a:xfrm>
            <a:off x="641231" y="1241180"/>
            <a:ext cx="7861539" cy="4648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974264"/>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FC3B00-B062-A59D-8F2D-9E2B96DB5A66}"/>
              </a:ext>
            </a:extLst>
          </p:cNvPr>
          <p:cNvSpPr txBox="1"/>
          <p:nvPr/>
        </p:nvSpPr>
        <p:spPr>
          <a:xfrm>
            <a:off x="526212" y="900023"/>
            <a:ext cx="80915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Arial"/>
              </a:rPr>
              <a:t>Step 2 : Click any one directory. On clicking we can access all sub-directories of about directories.</a:t>
            </a:r>
            <a:endParaRPr lang="en-US" dirty="0">
              <a:latin typeface="Times New Roman"/>
              <a:cs typeface="Times New Roman"/>
            </a:endParaRPr>
          </a:p>
        </p:txBody>
      </p:sp>
      <p:pic>
        <p:nvPicPr>
          <p:cNvPr id="5" name="Picture 5" descr="Graphical user interface, application, Word&#10;&#10;Description automatically generated">
            <a:extLst>
              <a:ext uri="{FF2B5EF4-FFF2-40B4-BE49-F238E27FC236}">
                <a16:creationId xmlns:a16="http://schemas.microsoft.com/office/drawing/2014/main" id="{543514DF-90B2-749C-5CE3-76A09C60A614}"/>
              </a:ext>
            </a:extLst>
          </p:cNvPr>
          <p:cNvPicPr>
            <a:picLocks noChangeAspect="1"/>
          </p:cNvPicPr>
          <p:nvPr/>
        </p:nvPicPr>
        <p:blipFill>
          <a:blip r:embed="rId2"/>
          <a:stretch>
            <a:fillRect/>
          </a:stretch>
        </p:blipFill>
        <p:spPr>
          <a:xfrm>
            <a:off x="526211" y="1983664"/>
            <a:ext cx="8034067" cy="307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1087589"/>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2EC505-647F-B857-9D8E-2991C6E2CA38}"/>
              </a:ext>
            </a:extLst>
          </p:cNvPr>
          <p:cNvSpPr txBox="1"/>
          <p:nvPr/>
        </p:nvSpPr>
        <p:spPr>
          <a:xfrm>
            <a:off x="324929" y="943155"/>
            <a:ext cx="8494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Arial"/>
              </a:rPr>
              <a:t>Step 3 : Here you can see the sub directories of about directory. You can select any one directory from the following. Here we have selected 04 directory.</a:t>
            </a:r>
            <a:endParaRPr lang="en-US" dirty="0">
              <a:latin typeface="Times New Roman"/>
              <a:cs typeface="Times New Roman"/>
            </a:endParaRPr>
          </a:p>
        </p:txBody>
      </p:sp>
      <p:pic>
        <p:nvPicPr>
          <p:cNvPr id="5" name="Picture 5" descr="Graphical user interface, application, Word&#10;&#10;Description automatically generated">
            <a:extLst>
              <a:ext uri="{FF2B5EF4-FFF2-40B4-BE49-F238E27FC236}">
                <a16:creationId xmlns:a16="http://schemas.microsoft.com/office/drawing/2014/main" id="{D91BEF86-8095-2792-297C-D308E4FDC0BC}"/>
              </a:ext>
            </a:extLst>
          </p:cNvPr>
          <p:cNvPicPr>
            <a:picLocks noChangeAspect="1"/>
          </p:cNvPicPr>
          <p:nvPr/>
        </p:nvPicPr>
        <p:blipFill>
          <a:blip r:embed="rId2"/>
          <a:stretch>
            <a:fillRect/>
          </a:stretch>
        </p:blipFill>
        <p:spPr>
          <a:xfrm>
            <a:off x="583720" y="2041878"/>
            <a:ext cx="7990935" cy="3406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177204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B0CBCA-27BF-56A8-0D3C-D295A105AE7D}"/>
              </a:ext>
            </a:extLst>
          </p:cNvPr>
          <p:cNvSpPr txBox="1"/>
          <p:nvPr/>
        </p:nvSpPr>
        <p:spPr>
          <a:xfrm>
            <a:off x="396816" y="368060"/>
            <a:ext cx="84797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Arial"/>
              </a:rPr>
              <a:t>Step 4 : Here you can see the all files like pdf or images which are in the 04 directory. You can open any of the given file. We have clicked on </a:t>
            </a:r>
            <a:endParaRPr lang="en-US" dirty="0">
              <a:latin typeface="Times New Roman"/>
              <a:cs typeface="Times New Roman"/>
            </a:endParaRPr>
          </a:p>
          <a:p>
            <a:r>
              <a:rPr lang="en-US" dirty="0">
                <a:latin typeface="Times New Roman"/>
                <a:cs typeface="Arial"/>
              </a:rPr>
              <a:t>     2019-04-apr-012019-PPC.ZW- Notice-of-directors-dealings.pdf.</a:t>
            </a:r>
            <a:endParaRPr lang="en-US" dirty="0">
              <a:latin typeface="Times New Roman"/>
              <a:cs typeface="Times New Roman"/>
            </a:endParaRPr>
          </a:p>
        </p:txBody>
      </p:sp>
      <p:pic>
        <p:nvPicPr>
          <p:cNvPr id="3" name="Picture 3" descr="Graphical user interface, application&#10;&#10;Description automatically generated">
            <a:extLst>
              <a:ext uri="{FF2B5EF4-FFF2-40B4-BE49-F238E27FC236}">
                <a16:creationId xmlns:a16="http://schemas.microsoft.com/office/drawing/2014/main" id="{2498962E-2433-0BE6-2054-820AAFBF7010}"/>
              </a:ext>
            </a:extLst>
          </p:cNvPr>
          <p:cNvPicPr>
            <a:picLocks noChangeAspect="1"/>
          </p:cNvPicPr>
          <p:nvPr/>
        </p:nvPicPr>
        <p:blipFill>
          <a:blip r:embed="rId2"/>
          <a:stretch>
            <a:fillRect/>
          </a:stretch>
        </p:blipFill>
        <p:spPr>
          <a:xfrm>
            <a:off x="454325" y="1525490"/>
            <a:ext cx="8235350" cy="4626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8110029"/>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56A4F-7314-6D78-8B57-4876F908F2A0}"/>
              </a:ext>
            </a:extLst>
          </p:cNvPr>
          <p:cNvSpPr txBox="1"/>
          <p:nvPr/>
        </p:nvSpPr>
        <p:spPr>
          <a:xfrm>
            <a:off x="540589" y="641230"/>
            <a:ext cx="5129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Arial"/>
              </a:rPr>
              <a:t>Step 5 : As a result, we can see the pdf.</a:t>
            </a:r>
            <a:endParaRPr lang="en-US" dirty="0">
              <a:latin typeface="Times New Roman"/>
              <a:cs typeface="Times New Roman"/>
            </a:endParaRPr>
          </a:p>
        </p:txBody>
      </p:sp>
      <p:pic>
        <p:nvPicPr>
          <p:cNvPr id="3" name="Picture 3" descr="Graphical user interface, text, application&#10;&#10;Description automatically generated">
            <a:extLst>
              <a:ext uri="{FF2B5EF4-FFF2-40B4-BE49-F238E27FC236}">
                <a16:creationId xmlns:a16="http://schemas.microsoft.com/office/drawing/2014/main" id="{B4DDE670-20B4-BDC7-A2E7-48744273E6C5}"/>
              </a:ext>
            </a:extLst>
          </p:cNvPr>
          <p:cNvPicPr>
            <a:picLocks noChangeAspect="1"/>
          </p:cNvPicPr>
          <p:nvPr/>
        </p:nvPicPr>
        <p:blipFill>
          <a:blip r:embed="rId2"/>
          <a:stretch>
            <a:fillRect/>
          </a:stretch>
        </p:blipFill>
        <p:spPr>
          <a:xfrm>
            <a:off x="540588" y="1356163"/>
            <a:ext cx="8062822" cy="44332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5403010"/>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E9B85B-0CEE-5314-659D-F38B13856A9E}"/>
              </a:ext>
            </a:extLst>
          </p:cNvPr>
          <p:cNvGraphicFramePr>
            <a:graphicFrameLocks noGrp="1"/>
          </p:cNvGraphicFramePr>
          <p:nvPr>
            <p:extLst>
              <p:ext uri="{D42A27DB-BD31-4B8C-83A1-F6EECF244321}">
                <p14:modId xmlns:p14="http://schemas.microsoft.com/office/powerpoint/2010/main" val="1508958032"/>
              </p:ext>
            </p:extLst>
          </p:nvPr>
        </p:nvGraphicFramePr>
        <p:xfrm>
          <a:off x="474453" y="474452"/>
          <a:ext cx="8168755" cy="5551424"/>
        </p:xfrm>
        <a:graphic>
          <a:graphicData uri="http://schemas.openxmlformats.org/drawingml/2006/table">
            <a:tbl>
              <a:tblPr firstRow="1" bandRow="1">
                <a:tableStyleId>{5940675A-B579-460E-94D1-54222C63F5DA}</a:tableStyleId>
              </a:tblPr>
              <a:tblGrid>
                <a:gridCol w="1507871">
                  <a:extLst>
                    <a:ext uri="{9D8B030D-6E8A-4147-A177-3AD203B41FA5}">
                      <a16:colId xmlns:a16="http://schemas.microsoft.com/office/drawing/2014/main" val="3536541056"/>
                    </a:ext>
                  </a:extLst>
                </a:gridCol>
                <a:gridCol w="6660884">
                  <a:extLst>
                    <a:ext uri="{9D8B030D-6E8A-4147-A177-3AD203B41FA5}">
                      <a16:colId xmlns:a16="http://schemas.microsoft.com/office/drawing/2014/main" val="2136730365"/>
                    </a:ext>
                  </a:extLst>
                </a:gridCol>
              </a:tblGrid>
              <a:tr h="571500">
                <a:tc>
                  <a:txBody>
                    <a:bodyPr/>
                    <a:lstStyle/>
                    <a:p>
                      <a:pPr algn="ctr"/>
                      <a:r>
                        <a:rPr lang="en-US" b="1">
                          <a:latin typeface="Times New Roman"/>
                        </a:rPr>
                        <a:t>9.4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2853382678"/>
                  </a:ext>
                </a:extLst>
              </a:tr>
              <a:tr h="370840">
                <a:tc gridSpan="2">
                  <a:txBody>
                    <a:bodyPr/>
                    <a:lstStyle/>
                    <a:p>
                      <a:pPr lvl="0">
                        <a:lnSpc>
                          <a:spcPct val="150000"/>
                        </a:lnSpc>
                        <a:buNone/>
                      </a:pPr>
                      <a:r>
                        <a:rPr lang="en-US" b="0" i="0" u="none" strike="noStrike" noProof="0">
                          <a:latin typeface="Times New Roman"/>
                        </a:rPr>
                        <a:t>The most effective way to prevent file path traversal vulnerabilities is to avoid passing user- supplied input to filesystem APIs altogether. Many application functions that do this can be rewritten to deliver the same behavior in a safer way.</a:t>
                      </a:r>
                      <a:br>
                        <a:rPr lang="en-US" b="0" i="0" u="none" strike="noStrike" noProof="0">
                          <a:latin typeface="Times New Roman"/>
                        </a:rPr>
                      </a:br>
                      <a:r>
                        <a:rPr lang="en-US" b="0" i="0" u="none" strike="noStrike" noProof="0">
                          <a:latin typeface="Times New Roman"/>
                        </a:rPr>
                        <a:t>If it is considered unavoidable to pass user-supplied input to filesystem APIs, then two layers of defense should be used together to prevent attacks:</a:t>
                      </a:r>
                      <a:br>
                        <a:rPr lang="en-US" b="0" i="0" u="none" strike="noStrike" noProof="0">
                          <a:latin typeface="Times New Roman"/>
                        </a:rPr>
                      </a:br>
                      <a:r>
                        <a:rPr lang="en-US" b="0" i="0" u="none" strike="noStrike" noProof="0">
                          <a:latin typeface="Times New Roman"/>
                        </a:rPr>
                        <a:t>The application should validate the user input before processing it. Ideally, the validation should compare against a whitelist of permitted values. If that is not possible for the required functionality, then the validation should verify that the input contains only permitted content, such as purely alphanumeric characters.</a:t>
                      </a:r>
                      <a:br>
                        <a:rPr lang="en-US" b="0" i="0" u="none" strike="noStrike" noProof="0">
                          <a:latin typeface="Times New Roman"/>
                        </a:rPr>
                      </a:br>
                      <a:r>
                        <a:rPr lang="en-US" b="0" i="0" u="none" strike="noStrike" noProof="0">
                          <a:latin typeface="Times New Roman"/>
                        </a:rPr>
                        <a:t>After validating the supplied input, the application should append the input to the base directory and use a platform filesystem API to canonicalize the path. It should verify that the canonicalized path starts with the expected base directory.</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4020918678"/>
                  </a:ext>
                </a:extLst>
              </a:tr>
            </a:tbl>
          </a:graphicData>
        </a:graphic>
      </p:graphicFrame>
    </p:spTree>
    <p:extLst>
      <p:ext uri="{BB962C8B-B14F-4D97-AF65-F5344CB8AC3E}">
        <p14:creationId xmlns:p14="http://schemas.microsoft.com/office/powerpoint/2010/main" val="403796850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CE6B-71A2-6430-0F78-0F3E106C7AC0}"/>
              </a:ext>
            </a:extLst>
          </p:cNvPr>
          <p:cNvSpPr>
            <a:spLocks noGrp="1"/>
          </p:cNvSpPr>
          <p:nvPr>
            <p:ph type="title"/>
          </p:nvPr>
        </p:nvSpPr>
        <p:spPr/>
        <p:txBody>
          <a:bodyPr vert="horz" lIns="91440" tIns="45720" rIns="91440" bIns="45720" anchor="b">
            <a:noAutofit/>
          </a:bodyPr>
          <a:lstStyle/>
          <a:p>
            <a:r>
              <a:rPr lang="en-US" sz="3600" b="1">
                <a:latin typeface="Times New Roman"/>
                <a:ea typeface="+mj-lt"/>
                <a:cs typeface="+mj-lt"/>
              </a:rPr>
              <a:t>2.2 BACKGROUND AND MOTIVATION</a:t>
            </a:r>
            <a:endParaRPr lang="en-US" sz="3600" b="1">
              <a:latin typeface="Times New Roman"/>
              <a:cs typeface="Times New Roman"/>
            </a:endParaRPr>
          </a:p>
        </p:txBody>
      </p:sp>
      <p:sp>
        <p:nvSpPr>
          <p:cNvPr id="3" name="TextBox 2">
            <a:extLst>
              <a:ext uri="{FF2B5EF4-FFF2-40B4-BE49-F238E27FC236}">
                <a16:creationId xmlns:a16="http://schemas.microsoft.com/office/drawing/2014/main" id="{B608B976-3236-465D-FDBE-C4C4A9258948}"/>
              </a:ext>
            </a:extLst>
          </p:cNvPr>
          <p:cNvSpPr txBox="1"/>
          <p:nvPr/>
        </p:nvSpPr>
        <p:spPr>
          <a:xfrm>
            <a:off x="454325" y="1791418"/>
            <a:ext cx="8235350" cy="41107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ü"/>
            </a:pPr>
            <a:r>
              <a:rPr lang="en-US" sz="1600">
                <a:latin typeface="Times New Roman"/>
                <a:cs typeface="Arial"/>
              </a:rPr>
              <a:t>The evolving tools, tactics and procedures used by cybercriminals to breach</a:t>
            </a:r>
            <a:br>
              <a:rPr lang="en-US" sz="1600">
                <a:latin typeface="Times New Roman"/>
              </a:rPr>
            </a:br>
            <a:r>
              <a:rPr lang="en-US" sz="1600">
                <a:latin typeface="Times New Roman"/>
                <a:cs typeface="Arial"/>
              </a:rPr>
              <a:t>networks means that it is important to regularly test your organization’s cyber</a:t>
            </a:r>
            <a:br>
              <a:rPr lang="en-US" sz="1600">
                <a:latin typeface="Times New Roman"/>
              </a:rPr>
            </a:br>
            <a:r>
              <a:rPr lang="en-US" sz="1600">
                <a:latin typeface="Times New Roman"/>
                <a:cs typeface="Arial"/>
              </a:rPr>
              <a:t>security. VAPT helps to protect your organization by providing visibility of security</a:t>
            </a:r>
            <a:br>
              <a:rPr lang="en-US" sz="1600">
                <a:latin typeface="Times New Roman"/>
              </a:rPr>
            </a:br>
            <a:r>
              <a:rPr lang="en-US" sz="1600">
                <a:latin typeface="Times New Roman"/>
                <a:cs typeface="Arial"/>
              </a:rPr>
              <a:t>weaknesses and guidance to address them. VAPT is increasingly important for</a:t>
            </a:r>
            <a:br>
              <a:rPr lang="en-US" sz="1600">
                <a:latin typeface="Times New Roman"/>
              </a:rPr>
            </a:br>
            <a:r>
              <a:rPr lang="en-US" sz="1600">
                <a:latin typeface="Times New Roman"/>
                <a:cs typeface="Arial"/>
              </a:rPr>
              <a:t>organizations wanting to achieve compliance with standards including the GDPR,</a:t>
            </a:r>
            <a:br>
              <a:rPr lang="en-US" sz="1600">
                <a:latin typeface="Times New Roman"/>
              </a:rPr>
            </a:br>
            <a:r>
              <a:rPr lang="en-US" sz="1600">
                <a:latin typeface="Times New Roman"/>
                <a:cs typeface="Arial"/>
              </a:rPr>
              <a:t>ISO 27001 and PCI DSS.</a:t>
            </a:r>
            <a:endParaRPr lang="en-US"/>
          </a:p>
          <a:p>
            <a:pPr marL="285750" indent="-285750" algn="just">
              <a:lnSpc>
                <a:spcPct val="150000"/>
              </a:lnSpc>
              <a:buFont typeface="Wingdings"/>
              <a:buChar char="ü"/>
            </a:pPr>
            <a:r>
              <a:rPr lang="en-US" sz="1600">
                <a:latin typeface="Times New Roman"/>
                <a:cs typeface="Arial"/>
              </a:rPr>
              <a:t>Mobile applications have become important part of day-to-day life as everyone is</a:t>
            </a:r>
            <a:br>
              <a:rPr lang="en-US" sz="1600">
                <a:latin typeface="Times New Roman"/>
              </a:rPr>
            </a:br>
            <a:r>
              <a:rPr lang="en-US" sz="1600">
                <a:latin typeface="Times New Roman"/>
                <a:cs typeface="Arial"/>
              </a:rPr>
              <a:t>using smart phones now a days. Cyber security may often become false perception</a:t>
            </a:r>
            <a:br>
              <a:rPr lang="en-US" sz="1600">
                <a:latin typeface="Times New Roman"/>
              </a:rPr>
            </a:br>
            <a:r>
              <a:rPr lang="en-US" sz="1600">
                <a:latin typeface="Times New Roman"/>
                <a:cs typeface="Arial"/>
              </a:rPr>
              <a:t>in case if we do not know how our apps were developed as well as penetration</a:t>
            </a:r>
            <a:br>
              <a:rPr lang="en-US" sz="1600">
                <a:latin typeface="Times New Roman"/>
              </a:rPr>
            </a:br>
            <a:r>
              <a:rPr lang="en-US" sz="1600">
                <a:latin typeface="Times New Roman"/>
                <a:cs typeface="Arial"/>
              </a:rPr>
              <a:t>testing. The simplest way to identify and avoid cyber risk is to perform mobile app</a:t>
            </a:r>
            <a:br>
              <a:rPr lang="en-US" sz="1600">
                <a:latin typeface="Times New Roman"/>
              </a:rPr>
            </a:br>
            <a:r>
              <a:rPr lang="en-US" sz="1600">
                <a:latin typeface="Times New Roman"/>
                <a:cs typeface="Arial"/>
              </a:rPr>
              <a:t>penetration testing</a:t>
            </a:r>
            <a:endParaRPr lang="en-US" sz="1600">
              <a:latin typeface="Times New Roman"/>
              <a:cs typeface="Times New Roman"/>
            </a:endParaRPr>
          </a:p>
        </p:txBody>
      </p:sp>
    </p:spTree>
    <p:extLst>
      <p:ext uri="{BB962C8B-B14F-4D97-AF65-F5344CB8AC3E}">
        <p14:creationId xmlns:p14="http://schemas.microsoft.com/office/powerpoint/2010/main" val="4256647743"/>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F8C10E-AE90-71CC-9ACF-DA37E7D40D51}"/>
              </a:ext>
            </a:extLst>
          </p:cNvPr>
          <p:cNvGraphicFramePr>
            <a:graphicFrameLocks noGrp="1"/>
          </p:cNvGraphicFramePr>
          <p:nvPr>
            <p:extLst>
              <p:ext uri="{D42A27DB-BD31-4B8C-83A1-F6EECF244321}">
                <p14:modId xmlns:p14="http://schemas.microsoft.com/office/powerpoint/2010/main" val="1958065827"/>
              </p:ext>
            </p:extLst>
          </p:nvPr>
        </p:nvGraphicFramePr>
        <p:xfrm>
          <a:off x="762000" y="460075"/>
          <a:ext cx="7502025" cy="5592290"/>
        </p:xfrm>
        <a:graphic>
          <a:graphicData uri="http://schemas.openxmlformats.org/drawingml/2006/table">
            <a:tbl>
              <a:tblPr firstRow="1" bandRow="1">
                <a:tableStyleId>{5940675A-B579-460E-94D1-54222C63F5DA}</a:tableStyleId>
              </a:tblPr>
              <a:tblGrid>
                <a:gridCol w="1603374">
                  <a:extLst>
                    <a:ext uri="{9D8B030D-6E8A-4147-A177-3AD203B41FA5}">
                      <a16:colId xmlns:a16="http://schemas.microsoft.com/office/drawing/2014/main" val="118711042"/>
                    </a:ext>
                  </a:extLst>
                </a:gridCol>
                <a:gridCol w="3397976">
                  <a:extLst>
                    <a:ext uri="{9D8B030D-6E8A-4147-A177-3AD203B41FA5}">
                      <a16:colId xmlns:a16="http://schemas.microsoft.com/office/drawing/2014/main" val="4177422286"/>
                    </a:ext>
                  </a:extLst>
                </a:gridCol>
                <a:gridCol w="2500675">
                  <a:extLst>
                    <a:ext uri="{9D8B030D-6E8A-4147-A177-3AD203B41FA5}">
                      <a16:colId xmlns:a16="http://schemas.microsoft.com/office/drawing/2014/main" val="3765187142"/>
                    </a:ext>
                  </a:extLst>
                </a:gridCol>
              </a:tblGrid>
              <a:tr h="582121">
                <a:tc rowSpan="2">
                  <a:txBody>
                    <a:bodyPr/>
                    <a:lstStyle/>
                    <a:p>
                      <a:pPr algn="ctr"/>
                      <a:r>
                        <a:rPr lang="en-US" b="1">
                          <a:latin typeface="Times New Roman"/>
                        </a:rPr>
                        <a:t>10</a:t>
                      </a:r>
                    </a:p>
                  </a:txBody>
                  <a:tcPr anchor="ctr"/>
                </a:tc>
                <a:tc rowSpan="2">
                  <a:txBody>
                    <a:bodyPr/>
                    <a:lstStyle/>
                    <a:p>
                      <a:pPr lvl="0">
                        <a:buNone/>
                      </a:pPr>
                      <a:r>
                        <a:rPr lang="en-US" b="1" i="0" u="none" strike="noStrike" noProof="0">
                          <a:latin typeface="Times New Roman"/>
                        </a:rPr>
                        <a:t>No Rate limiting on Admin Login page </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2031183164"/>
                  </a:ext>
                </a:extLst>
              </a:tr>
              <a:tr h="582121">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MEDIUM</a:t>
                      </a:r>
                      <a:endParaRPr lang="en-US" b="1">
                        <a:solidFill>
                          <a:schemeClr val="bg1"/>
                        </a:solidFill>
                        <a:latin typeface="Times New Roman"/>
                      </a:endParaRPr>
                    </a:p>
                  </a:txBody>
                  <a:tcPr anchor="ctr">
                    <a:solidFill>
                      <a:srgbClr val="FFC000"/>
                    </a:solidFill>
                  </a:tcPr>
                </a:tc>
                <a:extLst>
                  <a:ext uri="{0D108BD9-81ED-4DB2-BD59-A6C34878D82A}">
                    <a16:rowId xmlns:a16="http://schemas.microsoft.com/office/drawing/2014/main" val="1785542621"/>
                  </a:ext>
                </a:extLst>
              </a:tr>
              <a:tr h="582121">
                <a:tc>
                  <a:txBody>
                    <a:bodyPr/>
                    <a:lstStyle/>
                    <a:p>
                      <a:pPr algn="ctr"/>
                      <a:r>
                        <a:rPr lang="en-US" b="1">
                          <a:latin typeface="Times New Roman"/>
                        </a:rPr>
                        <a:t>10.1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662755034"/>
                  </a:ext>
                </a:extLst>
              </a:tr>
              <a:tr h="582121">
                <a:tc gridSpan="3">
                  <a:txBody>
                    <a:bodyPr/>
                    <a:lstStyle/>
                    <a:p>
                      <a:pPr lvl="0">
                        <a:buNone/>
                      </a:pPr>
                      <a:r>
                        <a:rPr lang="en-US" b="0" i="0" u="none" strike="noStrike" noProof="0">
                          <a:latin typeface="Times New Roman"/>
                        </a:rPr>
                        <a:t>https://www.jjhospitaltharad.com/login.php</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005354"/>
                  </a:ext>
                </a:extLst>
              </a:tr>
              <a:tr h="582121">
                <a:tc>
                  <a:txBody>
                    <a:bodyPr/>
                    <a:lstStyle/>
                    <a:p>
                      <a:pPr algn="ctr"/>
                      <a:r>
                        <a:rPr lang="en-US" b="1">
                          <a:latin typeface="Times New Roman"/>
                        </a:rPr>
                        <a:t>10.2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587501747"/>
                  </a:ext>
                </a:extLst>
              </a:tr>
              <a:tr h="582121">
                <a:tc gridSpan="3">
                  <a:txBody>
                    <a:bodyPr/>
                    <a:lstStyle/>
                    <a:p>
                      <a:pPr lvl="0" algn="just">
                        <a:lnSpc>
                          <a:spcPct val="150000"/>
                        </a:lnSpc>
                        <a:buNone/>
                      </a:pPr>
                      <a:r>
                        <a:rPr lang="en-US" b="0" i="0" u="none" strike="noStrike" noProof="0">
                          <a:latin typeface="Times New Roman"/>
                        </a:rPr>
                        <a:t>The impact of this vulnerability is high, A malicious minded user can continually try to brute force an account password. If user forget to logout account in some public computer, then attacker is able to know the correct password, and also able to change the password to new one by inputting large number of payloads.</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5048506"/>
                  </a:ext>
                </a:extLst>
              </a:tr>
              <a:tr h="582121">
                <a:tc>
                  <a:txBody>
                    <a:bodyPr/>
                    <a:lstStyle/>
                    <a:p>
                      <a:pPr algn="ctr"/>
                      <a:r>
                        <a:rPr lang="en-US" b="1">
                          <a:latin typeface="Times New Roman"/>
                        </a:rPr>
                        <a:t>10.3</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392643948"/>
                  </a:ext>
                </a:extLst>
              </a:tr>
            </a:tbl>
          </a:graphicData>
        </a:graphic>
      </p:graphicFrame>
    </p:spTree>
    <p:extLst>
      <p:ext uri="{BB962C8B-B14F-4D97-AF65-F5344CB8AC3E}">
        <p14:creationId xmlns:p14="http://schemas.microsoft.com/office/powerpoint/2010/main" val="129362833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AE324-8E4A-8ADD-C590-E192D67EB923}"/>
              </a:ext>
            </a:extLst>
          </p:cNvPr>
          <p:cNvSpPr txBox="1"/>
          <p:nvPr/>
        </p:nvSpPr>
        <p:spPr>
          <a:xfrm>
            <a:off x="727494" y="6412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visit</a:t>
            </a:r>
            <a:endParaRPr lang="en-US">
              <a:latin typeface="Times New Roman"/>
              <a:cs typeface="Times New Roman"/>
            </a:endParaRPr>
          </a:p>
        </p:txBody>
      </p:sp>
      <p:pic>
        <p:nvPicPr>
          <p:cNvPr id="3" name="Picture 3" descr="Graphical user interface, website&#10;&#10;Description automatically generated">
            <a:extLst>
              <a:ext uri="{FF2B5EF4-FFF2-40B4-BE49-F238E27FC236}">
                <a16:creationId xmlns:a16="http://schemas.microsoft.com/office/drawing/2014/main" id="{C3E02680-08A4-827E-322F-D4D6BC11AD87}"/>
              </a:ext>
            </a:extLst>
          </p:cNvPr>
          <p:cNvPicPr>
            <a:picLocks noChangeAspect="1"/>
          </p:cNvPicPr>
          <p:nvPr/>
        </p:nvPicPr>
        <p:blipFill>
          <a:blip r:embed="rId2"/>
          <a:stretch>
            <a:fillRect/>
          </a:stretch>
        </p:blipFill>
        <p:spPr>
          <a:xfrm>
            <a:off x="727494" y="1389676"/>
            <a:ext cx="7703388" cy="4093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879916"/>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6EED2-F8F4-744E-908F-4A6F5B307F58}"/>
              </a:ext>
            </a:extLst>
          </p:cNvPr>
          <p:cNvSpPr txBox="1"/>
          <p:nvPr/>
        </p:nvSpPr>
        <p:spPr>
          <a:xfrm>
            <a:off x="785005" y="756249"/>
            <a:ext cx="7329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2 : Here, we have write username and password and send.</a:t>
            </a:r>
            <a:endParaRPr lang="en-US">
              <a:latin typeface="Times New Roman"/>
              <a:cs typeface="Times New Roman"/>
            </a:endParaRPr>
          </a:p>
        </p:txBody>
      </p:sp>
      <p:pic>
        <p:nvPicPr>
          <p:cNvPr id="3" name="Picture 3" descr="Graphical user interface, website&#10;&#10;Description automatically generated">
            <a:extLst>
              <a:ext uri="{FF2B5EF4-FFF2-40B4-BE49-F238E27FC236}">
                <a16:creationId xmlns:a16="http://schemas.microsoft.com/office/drawing/2014/main" id="{E2F53E3E-3495-CA89-ED7E-6C0534533A56}"/>
              </a:ext>
            </a:extLst>
          </p:cNvPr>
          <p:cNvPicPr>
            <a:picLocks noChangeAspect="1"/>
          </p:cNvPicPr>
          <p:nvPr/>
        </p:nvPicPr>
        <p:blipFill>
          <a:blip r:embed="rId2"/>
          <a:stretch>
            <a:fillRect/>
          </a:stretch>
        </p:blipFill>
        <p:spPr>
          <a:xfrm>
            <a:off x="785004" y="1524777"/>
            <a:ext cx="7573991" cy="3937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531522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8AD66-FD32-5827-C535-FFCF6667B1F7}"/>
              </a:ext>
            </a:extLst>
          </p:cNvPr>
          <p:cNvSpPr txBox="1"/>
          <p:nvPr/>
        </p:nvSpPr>
        <p:spPr>
          <a:xfrm>
            <a:off x="310553" y="655607"/>
            <a:ext cx="8752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3 : In the burp suite , we can see username and password of whatever we can send.</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545229FF-DFE0-F5EC-A4CD-35DAD017E512}"/>
              </a:ext>
            </a:extLst>
          </p:cNvPr>
          <p:cNvPicPr>
            <a:picLocks noChangeAspect="1"/>
          </p:cNvPicPr>
          <p:nvPr/>
        </p:nvPicPr>
        <p:blipFill>
          <a:blip r:embed="rId2"/>
          <a:stretch>
            <a:fillRect/>
          </a:stretch>
        </p:blipFill>
        <p:spPr>
          <a:xfrm>
            <a:off x="871268" y="1465579"/>
            <a:ext cx="7401464" cy="3926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491891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48D5BA-0A63-18E3-C35C-48FC41AAE730}"/>
              </a:ext>
            </a:extLst>
          </p:cNvPr>
          <p:cNvSpPr txBox="1"/>
          <p:nvPr/>
        </p:nvSpPr>
        <p:spPr>
          <a:xfrm>
            <a:off x="856891" y="641230"/>
            <a:ext cx="7070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4 : Now , here we click on right and send to intruder.</a:t>
            </a:r>
            <a:endParaRPr lang="en-US">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B0A70304-C32A-28FF-4E31-D8D9D4E09878}"/>
              </a:ext>
            </a:extLst>
          </p:cNvPr>
          <p:cNvPicPr>
            <a:picLocks noChangeAspect="1"/>
          </p:cNvPicPr>
          <p:nvPr/>
        </p:nvPicPr>
        <p:blipFill>
          <a:blip r:embed="rId2"/>
          <a:stretch>
            <a:fillRect/>
          </a:stretch>
        </p:blipFill>
        <p:spPr>
          <a:xfrm>
            <a:off x="856891" y="1461563"/>
            <a:ext cx="7430218" cy="39492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772583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C7B538-6697-905C-5F5C-09EC50CFF0F0}"/>
              </a:ext>
            </a:extLst>
          </p:cNvPr>
          <p:cNvSpPr txBox="1"/>
          <p:nvPr/>
        </p:nvSpPr>
        <p:spPr>
          <a:xfrm>
            <a:off x="813758" y="598098"/>
            <a:ext cx="78759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5 : Here, firstly we have to clear and add the username and password and </a:t>
            </a:r>
            <a:endParaRPr lang="en-US">
              <a:latin typeface="Times New Roman"/>
              <a:cs typeface="Times New Roman"/>
            </a:endParaRPr>
          </a:p>
          <a:p>
            <a:r>
              <a:rPr lang="en-US">
                <a:latin typeface="Times New Roman"/>
                <a:cs typeface="Arial"/>
              </a:rPr>
              <a:t>     go to the payloads.</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DB4A1C04-DF53-E09E-9337-DEB876FD1C6C}"/>
              </a:ext>
            </a:extLst>
          </p:cNvPr>
          <p:cNvPicPr>
            <a:picLocks noChangeAspect="1"/>
          </p:cNvPicPr>
          <p:nvPr/>
        </p:nvPicPr>
        <p:blipFill>
          <a:blip r:embed="rId2"/>
          <a:stretch>
            <a:fillRect/>
          </a:stretch>
        </p:blipFill>
        <p:spPr>
          <a:xfrm>
            <a:off x="813758" y="1562205"/>
            <a:ext cx="7516483" cy="4006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762273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AFAFA-D4A7-65F4-7ED8-B8471FBE7EEA}"/>
              </a:ext>
            </a:extLst>
          </p:cNvPr>
          <p:cNvSpPr txBox="1"/>
          <p:nvPr/>
        </p:nvSpPr>
        <p:spPr>
          <a:xfrm>
            <a:off x="741872" y="669985"/>
            <a:ext cx="7818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6 : Here, we add some username and password and click on start attack.</a:t>
            </a:r>
            <a:endParaRPr lang="en-US">
              <a:latin typeface="Times New Roman"/>
              <a:cs typeface="Times New Roman"/>
            </a:endParaRPr>
          </a:p>
        </p:txBody>
      </p:sp>
      <p:pic>
        <p:nvPicPr>
          <p:cNvPr id="3" name="Picture 3" descr="Graphical user interface, text, application, email&#10;&#10;Description automatically generated">
            <a:extLst>
              <a:ext uri="{FF2B5EF4-FFF2-40B4-BE49-F238E27FC236}">
                <a16:creationId xmlns:a16="http://schemas.microsoft.com/office/drawing/2014/main" id="{8437ECD6-8A12-9824-AC46-ABE3FC269B9C}"/>
              </a:ext>
            </a:extLst>
          </p:cNvPr>
          <p:cNvPicPr>
            <a:picLocks noChangeAspect="1"/>
          </p:cNvPicPr>
          <p:nvPr/>
        </p:nvPicPr>
        <p:blipFill>
          <a:blip r:embed="rId2"/>
          <a:stretch>
            <a:fillRect/>
          </a:stretch>
        </p:blipFill>
        <p:spPr>
          <a:xfrm>
            <a:off x="741872" y="1387668"/>
            <a:ext cx="7674633" cy="40826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6563726"/>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0A883-8D6F-57B4-FB93-E07D6EF07CBA}"/>
              </a:ext>
            </a:extLst>
          </p:cNvPr>
          <p:cNvSpPr txBox="1"/>
          <p:nvPr/>
        </p:nvSpPr>
        <p:spPr>
          <a:xfrm>
            <a:off x="684363" y="6699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Result :</a:t>
            </a:r>
            <a:endParaRPr lang="en-US">
              <a:latin typeface="Times New Roman"/>
              <a:cs typeface="Times New Roman"/>
            </a:endParaRPr>
          </a:p>
        </p:txBody>
      </p:sp>
      <p:pic>
        <p:nvPicPr>
          <p:cNvPr id="3" name="Picture 3" descr="Graphical user interface, application&#10;&#10;Description automatically generated">
            <a:extLst>
              <a:ext uri="{FF2B5EF4-FFF2-40B4-BE49-F238E27FC236}">
                <a16:creationId xmlns:a16="http://schemas.microsoft.com/office/drawing/2014/main" id="{118A9334-96CD-F194-EC94-14B60B580C17}"/>
              </a:ext>
            </a:extLst>
          </p:cNvPr>
          <p:cNvPicPr>
            <a:picLocks noChangeAspect="1"/>
          </p:cNvPicPr>
          <p:nvPr/>
        </p:nvPicPr>
        <p:blipFill>
          <a:blip r:embed="rId2"/>
          <a:stretch>
            <a:fillRect/>
          </a:stretch>
        </p:blipFill>
        <p:spPr>
          <a:xfrm>
            <a:off x="684363" y="1362930"/>
            <a:ext cx="7789652" cy="4146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9897849"/>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6CBEAE8-3786-D43C-E0AB-EE71FF4FEC07}"/>
              </a:ext>
            </a:extLst>
          </p:cNvPr>
          <p:cNvGraphicFramePr>
            <a:graphicFrameLocks noGrp="1"/>
          </p:cNvGraphicFramePr>
          <p:nvPr>
            <p:extLst>
              <p:ext uri="{D42A27DB-BD31-4B8C-83A1-F6EECF244321}">
                <p14:modId xmlns:p14="http://schemas.microsoft.com/office/powerpoint/2010/main" val="3770108266"/>
              </p:ext>
            </p:extLst>
          </p:nvPr>
        </p:nvGraphicFramePr>
        <p:xfrm>
          <a:off x="761998" y="1466490"/>
          <a:ext cx="7597260" cy="3415522"/>
        </p:xfrm>
        <a:graphic>
          <a:graphicData uri="http://schemas.openxmlformats.org/drawingml/2006/table">
            <a:tbl>
              <a:tblPr firstRow="1" bandRow="1">
                <a:tableStyleId>{5940675A-B579-460E-94D1-54222C63F5DA}</a:tableStyleId>
              </a:tblPr>
              <a:tblGrid>
                <a:gridCol w="1492249">
                  <a:extLst>
                    <a:ext uri="{9D8B030D-6E8A-4147-A177-3AD203B41FA5}">
                      <a16:colId xmlns:a16="http://schemas.microsoft.com/office/drawing/2014/main" val="1245541836"/>
                    </a:ext>
                  </a:extLst>
                </a:gridCol>
                <a:gridCol w="6105011">
                  <a:extLst>
                    <a:ext uri="{9D8B030D-6E8A-4147-A177-3AD203B41FA5}">
                      <a16:colId xmlns:a16="http://schemas.microsoft.com/office/drawing/2014/main" val="3545469472"/>
                    </a:ext>
                  </a:extLst>
                </a:gridCol>
              </a:tblGrid>
              <a:tr h="714375">
                <a:tc>
                  <a:txBody>
                    <a:bodyPr/>
                    <a:lstStyle/>
                    <a:p>
                      <a:pPr algn="ctr"/>
                      <a:r>
                        <a:rPr lang="en-US" b="1">
                          <a:latin typeface="Times New Roman"/>
                        </a:rPr>
                        <a:t>10.4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3450602646"/>
                  </a:ext>
                </a:extLst>
              </a:tr>
              <a:tr h="2701147">
                <a:tc gridSpan="2">
                  <a:txBody>
                    <a:bodyPr/>
                    <a:lstStyle/>
                    <a:p>
                      <a:pPr lvl="0" algn="just">
                        <a:lnSpc>
                          <a:spcPct val="150000"/>
                        </a:lnSpc>
                        <a:buNone/>
                      </a:pPr>
                      <a:r>
                        <a:rPr lang="en-US" b="0" i="0" u="none" strike="noStrike" noProof="0">
                          <a:latin typeface="Times New Roman"/>
                        </a:rPr>
                        <a:t>It is recommended to limit the rate for current password field. Add A ReCAPTCHA &amp; Sort of Something Which Requires Manual Human Interaction to Proceed Like You Can Add Captcha Like 2+2=___ so that it cannot be brute forced and you also can have a limit at the backend for particular number up to 5 times a day user can request Forget Password Email or Link something like that will prevent you from someone exploiting this vulnerability.</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319857911"/>
                  </a:ext>
                </a:extLst>
              </a:tr>
            </a:tbl>
          </a:graphicData>
        </a:graphic>
      </p:graphicFrame>
    </p:spTree>
    <p:extLst>
      <p:ext uri="{BB962C8B-B14F-4D97-AF65-F5344CB8AC3E}">
        <p14:creationId xmlns:p14="http://schemas.microsoft.com/office/powerpoint/2010/main" val="2321415703"/>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807BDA8-C28B-8B4E-CD46-54DEB390FA3B}"/>
              </a:ext>
            </a:extLst>
          </p:cNvPr>
          <p:cNvGraphicFramePr>
            <a:graphicFrameLocks noGrp="1"/>
          </p:cNvGraphicFramePr>
          <p:nvPr>
            <p:extLst>
              <p:ext uri="{D42A27DB-BD31-4B8C-83A1-F6EECF244321}">
                <p14:modId xmlns:p14="http://schemas.microsoft.com/office/powerpoint/2010/main" val="83174666"/>
              </p:ext>
            </p:extLst>
          </p:nvPr>
        </p:nvGraphicFramePr>
        <p:xfrm>
          <a:off x="747622" y="661358"/>
          <a:ext cx="7581308" cy="5223846"/>
        </p:xfrm>
        <a:graphic>
          <a:graphicData uri="http://schemas.openxmlformats.org/drawingml/2006/table">
            <a:tbl>
              <a:tblPr firstRow="1" bandRow="1">
                <a:tableStyleId>{5940675A-B579-460E-94D1-54222C63F5DA}</a:tableStyleId>
              </a:tblPr>
              <a:tblGrid>
                <a:gridCol w="1587500">
                  <a:extLst>
                    <a:ext uri="{9D8B030D-6E8A-4147-A177-3AD203B41FA5}">
                      <a16:colId xmlns:a16="http://schemas.microsoft.com/office/drawing/2014/main" val="1287118368"/>
                    </a:ext>
                  </a:extLst>
                </a:gridCol>
                <a:gridCol w="3466705">
                  <a:extLst>
                    <a:ext uri="{9D8B030D-6E8A-4147-A177-3AD203B41FA5}">
                      <a16:colId xmlns:a16="http://schemas.microsoft.com/office/drawing/2014/main" val="2238896710"/>
                    </a:ext>
                  </a:extLst>
                </a:gridCol>
                <a:gridCol w="2527103">
                  <a:extLst>
                    <a:ext uri="{9D8B030D-6E8A-4147-A177-3AD203B41FA5}">
                      <a16:colId xmlns:a16="http://schemas.microsoft.com/office/drawing/2014/main" val="2951286557"/>
                    </a:ext>
                  </a:extLst>
                </a:gridCol>
              </a:tblGrid>
              <a:tr h="565640">
                <a:tc rowSpan="2">
                  <a:txBody>
                    <a:bodyPr/>
                    <a:lstStyle/>
                    <a:p>
                      <a:pPr algn="ctr"/>
                      <a:r>
                        <a:rPr lang="en-US" b="1">
                          <a:latin typeface="Times New Roman"/>
                        </a:rPr>
                        <a:t>11</a:t>
                      </a:r>
                    </a:p>
                  </a:txBody>
                  <a:tcPr anchor="ctr"/>
                </a:tc>
                <a:tc rowSpan="2">
                  <a:txBody>
                    <a:bodyPr/>
                    <a:lstStyle/>
                    <a:p>
                      <a:pPr lvl="0">
                        <a:buNone/>
                      </a:pPr>
                      <a:r>
                        <a:rPr lang="en-US" b="1" i="0" u="none" strike="noStrike" noProof="0">
                          <a:latin typeface="Times New Roman"/>
                        </a:rPr>
                        <a:t>Dos Attack </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1747877033"/>
                  </a:ext>
                </a:extLst>
              </a:tr>
              <a:tr h="565640">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MEDIUM</a:t>
                      </a:r>
                      <a:endParaRPr lang="en-US" b="1">
                        <a:solidFill>
                          <a:schemeClr val="bg1"/>
                        </a:solidFill>
                        <a:latin typeface="Times New Roman"/>
                      </a:endParaRPr>
                    </a:p>
                  </a:txBody>
                  <a:tcPr anchor="ctr">
                    <a:solidFill>
                      <a:srgbClr val="FFC000"/>
                    </a:solidFill>
                  </a:tcPr>
                </a:tc>
                <a:extLst>
                  <a:ext uri="{0D108BD9-81ED-4DB2-BD59-A6C34878D82A}">
                    <a16:rowId xmlns:a16="http://schemas.microsoft.com/office/drawing/2014/main" val="434069896"/>
                  </a:ext>
                </a:extLst>
              </a:tr>
              <a:tr h="565640">
                <a:tc>
                  <a:txBody>
                    <a:bodyPr/>
                    <a:lstStyle/>
                    <a:p>
                      <a:pPr algn="ctr"/>
                      <a:r>
                        <a:rPr lang="en-US" b="1">
                          <a:latin typeface="Times New Roman"/>
                        </a:rPr>
                        <a:t>11.1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586674016"/>
                  </a:ext>
                </a:extLst>
              </a:tr>
              <a:tr h="565640">
                <a:tc gridSpan="3">
                  <a:txBody>
                    <a:bodyPr/>
                    <a:lstStyle/>
                    <a:p>
                      <a:pPr lvl="0">
                        <a:buNone/>
                      </a:pPr>
                      <a:r>
                        <a:rPr lang="en-US" b="0" i="0" u="none" strike="noStrike" noProof="0">
                          <a:latin typeface="Times New Roman"/>
                        </a:rPr>
                        <a:t>http://www.embryohotel.com/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5006736"/>
                  </a:ext>
                </a:extLst>
              </a:tr>
              <a:tr h="565640">
                <a:tc>
                  <a:txBody>
                    <a:bodyPr/>
                    <a:lstStyle/>
                    <a:p>
                      <a:pPr algn="ctr"/>
                      <a:r>
                        <a:rPr lang="en-US" b="1">
                          <a:latin typeface="Times New Roman"/>
                        </a:rPr>
                        <a:t>11.2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137087842"/>
                  </a:ext>
                </a:extLst>
              </a:tr>
              <a:tr h="1830006">
                <a:tc gridSpan="3">
                  <a:txBody>
                    <a:bodyPr/>
                    <a:lstStyle/>
                    <a:p>
                      <a:pPr lvl="0">
                        <a:lnSpc>
                          <a:spcPct val="150000"/>
                        </a:lnSpc>
                        <a:buNone/>
                      </a:pPr>
                      <a:r>
                        <a:rPr lang="en-US" b="0" i="0" u="none" strike="noStrike" noProof="0">
                          <a:latin typeface="Times New Roman"/>
                        </a:rPr>
                        <a:t>Genuine users are not able to access resources, so may not be able to find the information or carry out the actions they need. Businesses may not be able to carry out time critical actions. They may suffer reputational damage. Customers may choose to use a competitor.</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1599213"/>
                  </a:ext>
                </a:extLst>
              </a:tr>
              <a:tr h="565640">
                <a:tc>
                  <a:txBody>
                    <a:bodyPr/>
                    <a:lstStyle/>
                    <a:p>
                      <a:pPr algn="ctr"/>
                      <a:r>
                        <a:rPr lang="en-US" b="1">
                          <a:latin typeface="Times New Roman"/>
                        </a:rPr>
                        <a:t>11.3</a:t>
                      </a:r>
                    </a:p>
                  </a:txBody>
                  <a:tcPr anchor="ctr"/>
                </a:tc>
                <a:tc gridSpan="2">
                  <a:txBody>
                    <a:bodyPr/>
                    <a:lstStyle/>
                    <a:p>
                      <a:pPr lvl="0">
                        <a:buNone/>
                      </a:pPr>
                      <a:r>
                        <a:rPr lang="en-US" b="1" i="0" u="none" strike="noStrike" noProof="0" err="1">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486564132"/>
                  </a:ext>
                </a:extLst>
              </a:tr>
            </a:tbl>
          </a:graphicData>
        </a:graphic>
      </p:graphicFrame>
    </p:spTree>
    <p:extLst>
      <p:ext uri="{BB962C8B-B14F-4D97-AF65-F5344CB8AC3E}">
        <p14:creationId xmlns:p14="http://schemas.microsoft.com/office/powerpoint/2010/main" val="90298228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DFE5-E45A-2197-B110-188F3255D32B}"/>
              </a:ext>
            </a:extLst>
          </p:cNvPr>
          <p:cNvSpPr>
            <a:spLocks noGrp="1"/>
          </p:cNvSpPr>
          <p:nvPr>
            <p:ph type="title"/>
          </p:nvPr>
        </p:nvSpPr>
        <p:spPr/>
        <p:txBody>
          <a:bodyPr vert="horz" lIns="91440" tIns="45720" rIns="91440" bIns="45720" anchor="b">
            <a:normAutofit/>
          </a:bodyPr>
          <a:lstStyle/>
          <a:p>
            <a:r>
              <a:rPr lang="en-US" sz="4000" b="1" dirty="0">
                <a:latin typeface="Times New Roman"/>
                <a:ea typeface="+mj-lt"/>
                <a:cs typeface="+mj-lt"/>
              </a:rPr>
              <a:t>2.3 OBJECTIVE</a:t>
            </a:r>
            <a:endParaRPr lang="en-US" sz="4000" b="1" dirty="0">
              <a:latin typeface="Times New Roman"/>
            </a:endParaRPr>
          </a:p>
        </p:txBody>
      </p:sp>
      <p:sp>
        <p:nvSpPr>
          <p:cNvPr id="3" name="TextBox 2">
            <a:extLst>
              <a:ext uri="{FF2B5EF4-FFF2-40B4-BE49-F238E27FC236}">
                <a16:creationId xmlns:a16="http://schemas.microsoft.com/office/drawing/2014/main" id="{432EDE4B-4D8A-3AA5-9C3F-C5744CF438B2}"/>
              </a:ext>
            </a:extLst>
          </p:cNvPr>
          <p:cNvSpPr txBox="1"/>
          <p:nvPr/>
        </p:nvSpPr>
        <p:spPr>
          <a:xfrm>
            <a:off x="353684" y="1791419"/>
            <a:ext cx="8451010" cy="39568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200000"/>
              </a:lnSpc>
              <a:buFont typeface="Wingdings"/>
              <a:buChar char="ü"/>
            </a:pPr>
            <a:r>
              <a:rPr lang="en-US" sz="1600" dirty="0">
                <a:latin typeface="Times New Roman"/>
                <a:cs typeface="Arial"/>
              </a:rPr>
              <a:t>The objective of performing a Vulnerability Assessment is to create an overview of the security risks to a network and then use that overview as a guideline to resolve those threats.</a:t>
            </a:r>
            <a:endParaRPr lang="en-US"/>
          </a:p>
          <a:p>
            <a:pPr marL="285750" indent="-285750" algn="just">
              <a:lnSpc>
                <a:spcPct val="200000"/>
              </a:lnSpc>
              <a:buFont typeface="Wingdings"/>
              <a:buChar char="ü"/>
            </a:pPr>
            <a:r>
              <a:rPr lang="en-US" sz="1600" dirty="0">
                <a:latin typeface="Times New Roman"/>
                <a:cs typeface="Arial"/>
              </a:rPr>
              <a:t>Performing regular assessments and routinely resolving all security risks provides a baseline security for the network.</a:t>
            </a:r>
          </a:p>
          <a:p>
            <a:pPr marL="285750" indent="-285750" algn="just">
              <a:lnSpc>
                <a:spcPct val="200000"/>
              </a:lnSpc>
              <a:buFont typeface="Wingdings"/>
              <a:buChar char="ü"/>
            </a:pPr>
            <a:r>
              <a:rPr lang="en-US" sz="1600" dirty="0">
                <a:latin typeface="Times New Roman"/>
                <a:cs typeface="Arial"/>
              </a:rPr>
              <a:t>Ultimately, the goal is to identify security weaknesses in a network, machine, or piece of software.</a:t>
            </a:r>
          </a:p>
          <a:p>
            <a:pPr marL="285750" indent="-285750" algn="just">
              <a:lnSpc>
                <a:spcPct val="200000"/>
              </a:lnSpc>
              <a:buFont typeface="Wingdings"/>
              <a:buChar char="ü"/>
            </a:pPr>
            <a:r>
              <a:rPr lang="en-US" sz="1600" dirty="0">
                <a:latin typeface="Times New Roman"/>
                <a:cs typeface="Arial"/>
              </a:rPr>
              <a:t>Once caught, the people maintaining the systems or software can eliminate or reduce the weaknesses before hostile parties discover them.</a:t>
            </a:r>
            <a:endParaRPr lang="en-US" sz="1600">
              <a:latin typeface="Times New Roman"/>
              <a:cs typeface="Times New Roman"/>
            </a:endParaRPr>
          </a:p>
        </p:txBody>
      </p:sp>
    </p:spTree>
    <p:extLst>
      <p:ext uri="{BB962C8B-B14F-4D97-AF65-F5344CB8AC3E}">
        <p14:creationId xmlns:p14="http://schemas.microsoft.com/office/powerpoint/2010/main" val="557426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191B7-B011-9864-CDC0-037A877BC701}"/>
              </a:ext>
            </a:extLst>
          </p:cNvPr>
          <p:cNvSpPr txBox="1"/>
          <p:nvPr/>
        </p:nvSpPr>
        <p:spPr>
          <a:xfrm>
            <a:off x="785004" y="756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1: Visit:</a:t>
            </a:r>
            <a:endParaRPr lang="en-US">
              <a:latin typeface="Times New Roman"/>
              <a:cs typeface="Times New Roman"/>
            </a:endParaRPr>
          </a:p>
        </p:txBody>
      </p:sp>
      <p:pic>
        <p:nvPicPr>
          <p:cNvPr id="3" name="Picture 3" descr="Graphical user interface, website&#10;&#10;Description automatically generated">
            <a:extLst>
              <a:ext uri="{FF2B5EF4-FFF2-40B4-BE49-F238E27FC236}">
                <a16:creationId xmlns:a16="http://schemas.microsoft.com/office/drawing/2014/main" id="{DDAC53A8-8045-0C0B-8E8C-232BEF071E96}"/>
              </a:ext>
            </a:extLst>
          </p:cNvPr>
          <p:cNvPicPr>
            <a:picLocks noChangeAspect="1"/>
          </p:cNvPicPr>
          <p:nvPr/>
        </p:nvPicPr>
        <p:blipFill>
          <a:blip r:embed="rId2"/>
          <a:stretch>
            <a:fillRect/>
          </a:stretch>
        </p:blipFill>
        <p:spPr>
          <a:xfrm>
            <a:off x="785004" y="1420439"/>
            <a:ext cx="7588369" cy="4031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9644776"/>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FDD19F-D033-A189-6ACC-4E16A1A41B83}"/>
              </a:ext>
            </a:extLst>
          </p:cNvPr>
          <p:cNvSpPr txBox="1"/>
          <p:nvPr/>
        </p:nvSpPr>
        <p:spPr>
          <a:xfrm>
            <a:off x="655608" y="684362"/>
            <a:ext cx="7013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2: Here, we used command prompt and pinging the website and  we found IP of the website.</a:t>
            </a:r>
            <a:endParaRPr lang="en-US">
              <a:latin typeface="Times New Roman"/>
              <a:cs typeface="Times New Roman"/>
            </a:endParaRPr>
          </a:p>
        </p:txBody>
      </p:sp>
      <p:pic>
        <p:nvPicPr>
          <p:cNvPr id="4" name="Picture 4" descr="Text&#10;&#10;Description automatically generated">
            <a:extLst>
              <a:ext uri="{FF2B5EF4-FFF2-40B4-BE49-F238E27FC236}">
                <a16:creationId xmlns:a16="http://schemas.microsoft.com/office/drawing/2014/main" id="{5A23BAA0-AC97-150B-D128-1A562AE24EC1}"/>
              </a:ext>
            </a:extLst>
          </p:cNvPr>
          <p:cNvPicPr>
            <a:picLocks noChangeAspect="1"/>
          </p:cNvPicPr>
          <p:nvPr/>
        </p:nvPicPr>
        <p:blipFill>
          <a:blip r:embed="rId2"/>
          <a:stretch>
            <a:fillRect/>
          </a:stretch>
        </p:blipFill>
        <p:spPr>
          <a:xfrm>
            <a:off x="655608" y="1628036"/>
            <a:ext cx="7847162" cy="4162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1057916"/>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F8B5D1-AD63-1F06-0D54-95511F436D14}"/>
              </a:ext>
            </a:extLst>
          </p:cNvPr>
          <p:cNvSpPr txBox="1"/>
          <p:nvPr/>
        </p:nvSpPr>
        <p:spPr>
          <a:xfrm>
            <a:off x="583721" y="842513"/>
            <a:ext cx="76458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3: Here, we used kali Linux and install tool that is hping3 tool for </a:t>
            </a:r>
            <a:endParaRPr lang="en-US">
              <a:latin typeface="Times New Roman"/>
              <a:cs typeface="Times New Roman"/>
            </a:endParaRPr>
          </a:p>
          <a:p>
            <a:r>
              <a:rPr lang="en-US">
                <a:latin typeface="Times New Roman"/>
                <a:cs typeface="Arial"/>
              </a:rPr>
              <a:t>     dos( denial of service) attack.</a:t>
            </a:r>
            <a:endParaRPr lang="en-US">
              <a:latin typeface="Times New Roman"/>
              <a:cs typeface="Times New Roman"/>
            </a:endParaRPr>
          </a:p>
        </p:txBody>
      </p:sp>
      <p:pic>
        <p:nvPicPr>
          <p:cNvPr id="4" name="Picture 4" descr="Graphical user interface, text&#10;&#10;Description automatically generated">
            <a:extLst>
              <a:ext uri="{FF2B5EF4-FFF2-40B4-BE49-F238E27FC236}">
                <a16:creationId xmlns:a16="http://schemas.microsoft.com/office/drawing/2014/main" id="{ACC07E4A-4FAB-FF55-5817-5DE651A60DB6}"/>
              </a:ext>
            </a:extLst>
          </p:cNvPr>
          <p:cNvPicPr>
            <a:picLocks noChangeAspect="1"/>
          </p:cNvPicPr>
          <p:nvPr/>
        </p:nvPicPr>
        <p:blipFill>
          <a:blip r:embed="rId2"/>
          <a:stretch>
            <a:fillRect/>
          </a:stretch>
        </p:blipFill>
        <p:spPr>
          <a:xfrm>
            <a:off x="583721" y="1898632"/>
            <a:ext cx="7990935" cy="3908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0278454"/>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D1F04C0D-C257-4715-FF0A-E57584B5D83B}"/>
              </a:ext>
            </a:extLst>
          </p:cNvPr>
          <p:cNvPicPr>
            <a:picLocks noChangeAspect="1"/>
          </p:cNvPicPr>
          <p:nvPr/>
        </p:nvPicPr>
        <p:blipFill>
          <a:blip r:embed="rId2"/>
          <a:stretch>
            <a:fillRect/>
          </a:stretch>
        </p:blipFill>
        <p:spPr>
          <a:xfrm>
            <a:off x="511834" y="1136632"/>
            <a:ext cx="8120332" cy="3966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8854729"/>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259A0C-D7BD-E07F-6AB5-F9602C4107C7}"/>
              </a:ext>
            </a:extLst>
          </p:cNvPr>
          <p:cNvSpPr txBox="1"/>
          <p:nvPr/>
        </p:nvSpPr>
        <p:spPr>
          <a:xfrm>
            <a:off x="526212" y="7706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Result:</a:t>
            </a:r>
            <a:endParaRPr lang="en-US">
              <a:latin typeface="Times New Roman"/>
              <a:cs typeface="Times New Roman"/>
            </a:endParaRPr>
          </a:p>
        </p:txBody>
      </p:sp>
      <p:pic>
        <p:nvPicPr>
          <p:cNvPr id="4" name="Picture 4" descr="Graphical user interface, text&#10;&#10;Description automatically generated">
            <a:extLst>
              <a:ext uri="{FF2B5EF4-FFF2-40B4-BE49-F238E27FC236}">
                <a16:creationId xmlns:a16="http://schemas.microsoft.com/office/drawing/2014/main" id="{CD31D224-A79F-AA95-EC35-A9C129D65D4E}"/>
              </a:ext>
            </a:extLst>
          </p:cNvPr>
          <p:cNvPicPr>
            <a:picLocks noChangeAspect="1"/>
          </p:cNvPicPr>
          <p:nvPr/>
        </p:nvPicPr>
        <p:blipFill>
          <a:blip r:embed="rId2"/>
          <a:stretch>
            <a:fillRect/>
          </a:stretch>
        </p:blipFill>
        <p:spPr>
          <a:xfrm>
            <a:off x="526212" y="1452935"/>
            <a:ext cx="8091577" cy="3952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2697815"/>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C743698-5B47-98C1-547D-487627D06289}"/>
              </a:ext>
            </a:extLst>
          </p:cNvPr>
          <p:cNvGraphicFramePr>
            <a:graphicFrameLocks noGrp="1"/>
          </p:cNvGraphicFramePr>
          <p:nvPr>
            <p:extLst>
              <p:ext uri="{D42A27DB-BD31-4B8C-83A1-F6EECF244321}">
                <p14:modId xmlns:p14="http://schemas.microsoft.com/office/powerpoint/2010/main" val="2539522330"/>
              </p:ext>
            </p:extLst>
          </p:nvPr>
        </p:nvGraphicFramePr>
        <p:xfrm>
          <a:off x="805131" y="1408981"/>
          <a:ext cx="7517886" cy="3535743"/>
        </p:xfrm>
        <a:graphic>
          <a:graphicData uri="http://schemas.openxmlformats.org/drawingml/2006/table">
            <a:tbl>
              <a:tblPr firstRow="1" bandRow="1">
                <a:tableStyleId>{5940675A-B579-460E-94D1-54222C63F5DA}</a:tableStyleId>
              </a:tblPr>
              <a:tblGrid>
                <a:gridCol w="1397000">
                  <a:extLst>
                    <a:ext uri="{9D8B030D-6E8A-4147-A177-3AD203B41FA5}">
                      <a16:colId xmlns:a16="http://schemas.microsoft.com/office/drawing/2014/main" val="3066057286"/>
                    </a:ext>
                  </a:extLst>
                </a:gridCol>
                <a:gridCol w="6120886">
                  <a:extLst>
                    <a:ext uri="{9D8B030D-6E8A-4147-A177-3AD203B41FA5}">
                      <a16:colId xmlns:a16="http://schemas.microsoft.com/office/drawing/2014/main" val="2705127460"/>
                    </a:ext>
                  </a:extLst>
                </a:gridCol>
              </a:tblGrid>
              <a:tr h="682625">
                <a:tc>
                  <a:txBody>
                    <a:bodyPr/>
                    <a:lstStyle/>
                    <a:p>
                      <a:pPr algn="ctr"/>
                      <a:r>
                        <a:rPr lang="en-US" b="1">
                          <a:latin typeface="Times New Roman"/>
                        </a:rPr>
                        <a:t>11.4</a:t>
                      </a:r>
                    </a:p>
                  </a:txBody>
                  <a:tcPr anchor="ctr"/>
                </a:tc>
                <a:tc>
                  <a:txBody>
                    <a:bodyPr/>
                    <a:lstStyle/>
                    <a:p>
                      <a:pPr lvl="0">
                        <a:buNone/>
                      </a:pPr>
                      <a:r>
                        <a:rPr lang="en-US" b="1" i="0" u="none" strike="noStrike" noProof="0">
                          <a:latin typeface="Times New Roman"/>
                        </a:rPr>
                        <a:t>Recommendation/Countermeasure</a:t>
                      </a:r>
                      <a:endParaRPr lang="en-US" b="1">
                        <a:latin typeface="Times New Roman"/>
                      </a:endParaRPr>
                    </a:p>
                  </a:txBody>
                  <a:tcPr anchor="ctr"/>
                </a:tc>
                <a:extLst>
                  <a:ext uri="{0D108BD9-81ED-4DB2-BD59-A6C34878D82A}">
                    <a16:rowId xmlns:a16="http://schemas.microsoft.com/office/drawing/2014/main" val="1731553810"/>
                  </a:ext>
                </a:extLst>
              </a:tr>
              <a:tr h="2853118">
                <a:tc gridSpan="2">
                  <a:txBody>
                    <a:bodyPr/>
                    <a:lstStyle/>
                    <a:p>
                      <a:pPr marL="285750" lvl="0" indent="-285750" algn="just">
                        <a:lnSpc>
                          <a:spcPct val="150000"/>
                        </a:lnSpc>
                        <a:buFont typeface="Wingdings"/>
                        <a:buChar char="ü"/>
                      </a:pPr>
                      <a:r>
                        <a:rPr lang="en-US" b="0" i="0" u="none" strike="noStrike" noProof="0">
                          <a:latin typeface="Times New Roman"/>
                        </a:rPr>
                        <a:t>Perform a network vulnerability audit. In order to properly defend your network, you have to understand its weaknesses.</a:t>
                      </a:r>
                      <a:endParaRPr lang="en-US">
                        <a:latin typeface="Times New Roman"/>
                      </a:endParaRPr>
                    </a:p>
                    <a:p>
                      <a:pPr marL="285750" lvl="0" indent="-285750" algn="just">
                        <a:lnSpc>
                          <a:spcPct val="150000"/>
                        </a:lnSpc>
                        <a:buFont typeface="Wingdings"/>
                        <a:buChar char="ü"/>
                      </a:pPr>
                      <a:r>
                        <a:rPr lang="en-US" b="0" i="0" u="none" strike="noStrike" noProof="0">
                          <a:latin typeface="Times New Roman"/>
                        </a:rPr>
                        <a:t>Secure your infrastructure.</a:t>
                      </a:r>
                      <a:endParaRPr lang="en-US">
                        <a:latin typeface="Times New Roman"/>
                      </a:endParaRPr>
                    </a:p>
                    <a:p>
                      <a:pPr marL="285750" lvl="0" indent="-285750" algn="just">
                        <a:lnSpc>
                          <a:spcPct val="150000"/>
                        </a:lnSpc>
                        <a:buFont typeface="Wingdings"/>
                        <a:buChar char="ü"/>
                      </a:pPr>
                      <a:r>
                        <a:rPr lang="en-US" b="0" i="0" u="none" strike="noStrike" noProof="0">
                          <a:latin typeface="Times New Roman"/>
                        </a:rPr>
                        <a:t>Reduce the attack surface.</a:t>
                      </a:r>
                      <a:endParaRPr lang="en-US">
                        <a:latin typeface="Times New Roman"/>
                      </a:endParaRPr>
                    </a:p>
                    <a:p>
                      <a:pPr marL="285750" lvl="0" indent="-285750" algn="just">
                        <a:lnSpc>
                          <a:spcPct val="150000"/>
                        </a:lnSpc>
                        <a:buFont typeface="Wingdings"/>
                        <a:buChar char="ü"/>
                      </a:pPr>
                      <a:r>
                        <a:rPr lang="en-US" b="0" i="0" u="none" strike="noStrike" noProof="0">
                          <a:latin typeface="Times New Roman"/>
                        </a:rPr>
                        <a:t>Create a DoS response plan.</a:t>
                      </a:r>
                      <a:endParaRPr lang="en-US">
                        <a:latin typeface="Times New Roman"/>
                      </a:endParaRPr>
                    </a:p>
                    <a:p>
                      <a:pPr marL="285750" lvl="0" indent="-285750" algn="just">
                        <a:lnSpc>
                          <a:spcPct val="150000"/>
                        </a:lnSpc>
                        <a:buFont typeface="Wingdings"/>
                        <a:buChar char="ü"/>
                      </a:pPr>
                      <a:r>
                        <a:rPr lang="en-US" b="0" i="0" u="none" strike="noStrike" noProof="0">
                          <a:latin typeface="Times New Roman"/>
                        </a:rPr>
                        <a:t>Know the warning signs.</a:t>
                      </a:r>
                      <a:endParaRPr lang="en-US">
                        <a:latin typeface="Times New Roman"/>
                      </a:endParaRPr>
                    </a:p>
                  </a:txBody>
                  <a:tcPr/>
                </a:tc>
                <a:tc hMerge="1">
                  <a:txBody>
                    <a:bodyPr/>
                    <a:lstStyle/>
                    <a:p>
                      <a:endParaRPr lang="en-US"/>
                    </a:p>
                  </a:txBody>
                  <a:tcPr/>
                </a:tc>
                <a:extLst>
                  <a:ext uri="{0D108BD9-81ED-4DB2-BD59-A6C34878D82A}">
                    <a16:rowId xmlns:a16="http://schemas.microsoft.com/office/drawing/2014/main" val="1051584256"/>
                  </a:ext>
                </a:extLst>
              </a:tr>
            </a:tbl>
          </a:graphicData>
        </a:graphic>
      </p:graphicFrame>
    </p:spTree>
    <p:extLst>
      <p:ext uri="{BB962C8B-B14F-4D97-AF65-F5344CB8AC3E}">
        <p14:creationId xmlns:p14="http://schemas.microsoft.com/office/powerpoint/2010/main" val="839164450"/>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629C6BA-73F6-8CD4-AB2F-8919AEEC269C}"/>
              </a:ext>
            </a:extLst>
          </p:cNvPr>
          <p:cNvGraphicFramePr>
            <a:graphicFrameLocks noGrp="1"/>
          </p:cNvGraphicFramePr>
          <p:nvPr>
            <p:extLst>
              <p:ext uri="{D42A27DB-BD31-4B8C-83A1-F6EECF244321}">
                <p14:modId xmlns:p14="http://schemas.microsoft.com/office/powerpoint/2010/main" val="4236507650"/>
              </p:ext>
            </p:extLst>
          </p:nvPr>
        </p:nvGraphicFramePr>
        <p:xfrm>
          <a:off x="646980" y="1078301"/>
          <a:ext cx="7771869" cy="4171727"/>
        </p:xfrm>
        <a:graphic>
          <a:graphicData uri="http://schemas.openxmlformats.org/drawingml/2006/table">
            <a:tbl>
              <a:tblPr firstRow="1" bandRow="1">
                <a:tableStyleId>{5940675A-B579-460E-94D1-54222C63F5DA}</a:tableStyleId>
              </a:tblPr>
              <a:tblGrid>
                <a:gridCol w="1349374">
                  <a:extLst>
                    <a:ext uri="{9D8B030D-6E8A-4147-A177-3AD203B41FA5}">
                      <a16:colId xmlns:a16="http://schemas.microsoft.com/office/drawing/2014/main" val="3939229615"/>
                    </a:ext>
                  </a:extLst>
                </a:gridCol>
                <a:gridCol w="3831872">
                  <a:extLst>
                    <a:ext uri="{9D8B030D-6E8A-4147-A177-3AD203B41FA5}">
                      <a16:colId xmlns:a16="http://schemas.microsoft.com/office/drawing/2014/main" val="2150327935"/>
                    </a:ext>
                  </a:extLst>
                </a:gridCol>
                <a:gridCol w="2590623">
                  <a:extLst>
                    <a:ext uri="{9D8B030D-6E8A-4147-A177-3AD203B41FA5}">
                      <a16:colId xmlns:a16="http://schemas.microsoft.com/office/drawing/2014/main" val="4226332484"/>
                    </a:ext>
                  </a:extLst>
                </a:gridCol>
              </a:tblGrid>
              <a:tr h="613267">
                <a:tc rowSpan="2">
                  <a:txBody>
                    <a:bodyPr/>
                    <a:lstStyle/>
                    <a:p>
                      <a:pPr algn="ctr"/>
                      <a:r>
                        <a:rPr lang="en-US" b="1">
                          <a:latin typeface="Times New Roman"/>
                        </a:rPr>
                        <a:t>12</a:t>
                      </a:r>
                      <a:endParaRPr lang="en-US"/>
                    </a:p>
                  </a:txBody>
                  <a:tcPr anchor="ctr"/>
                </a:tc>
                <a:tc rowSpan="2">
                  <a:txBody>
                    <a:bodyPr/>
                    <a:lstStyle/>
                    <a:p>
                      <a:pPr lvl="0">
                        <a:buNone/>
                      </a:pPr>
                      <a:r>
                        <a:rPr lang="en-US" b="1" i="0" u="none" strike="noStrike" noProof="0">
                          <a:latin typeface="Times New Roman"/>
                        </a:rPr>
                        <a:t>CSS Injection </a:t>
                      </a:r>
                      <a:endParaRPr lang="en-US" b="1">
                        <a:latin typeface="Times New Roman"/>
                      </a:endParaRPr>
                    </a:p>
                  </a:txBody>
                  <a:tcPr anchor="ctr"/>
                </a:tc>
                <a:tc>
                  <a:txBody>
                    <a:bodyPr/>
                    <a:lstStyle/>
                    <a:p>
                      <a:pPr lvl="0" algn="ctr">
                        <a:buNone/>
                      </a:pPr>
                      <a:r>
                        <a:rPr lang="en-US" b="1" i="0" u="none" strike="noStrike" noProof="0">
                          <a:latin typeface="Times New Roman"/>
                        </a:rPr>
                        <a:t>Risk Rating</a:t>
                      </a:r>
                      <a:endParaRPr lang="en-US" b="1">
                        <a:latin typeface="Times New Roman"/>
                      </a:endParaRPr>
                    </a:p>
                  </a:txBody>
                  <a:tcPr anchor="ctr"/>
                </a:tc>
                <a:extLst>
                  <a:ext uri="{0D108BD9-81ED-4DB2-BD59-A6C34878D82A}">
                    <a16:rowId xmlns:a16="http://schemas.microsoft.com/office/drawing/2014/main" val="734202668"/>
                  </a:ext>
                </a:extLst>
              </a:tr>
              <a:tr h="613267">
                <a:tc vMerge="1">
                  <a:txBody>
                    <a:bodyPr/>
                    <a:lstStyle/>
                    <a:p>
                      <a:endParaRPr lang="en-US"/>
                    </a:p>
                  </a:txBody>
                  <a:tcPr/>
                </a:tc>
                <a:tc vMerge="1">
                  <a:txBody>
                    <a:bodyPr/>
                    <a:lstStyle/>
                    <a:p>
                      <a:endParaRPr lang="en-US"/>
                    </a:p>
                  </a:txBody>
                  <a:tcPr/>
                </a:tc>
                <a:tc>
                  <a:txBody>
                    <a:bodyPr/>
                    <a:lstStyle/>
                    <a:p>
                      <a:pPr lvl="0" algn="ctr">
                        <a:buNone/>
                      </a:pPr>
                      <a:r>
                        <a:rPr lang="en-US" b="1" i="0" u="none" strike="noStrike" noProof="0">
                          <a:solidFill>
                            <a:schemeClr val="bg1"/>
                          </a:solidFill>
                          <a:latin typeface="Times New Roman"/>
                        </a:rPr>
                        <a:t>LOW</a:t>
                      </a:r>
                      <a:endParaRPr lang="en-US" b="1">
                        <a:solidFill>
                          <a:schemeClr val="bg1"/>
                        </a:solidFill>
                        <a:latin typeface="Times New Roman"/>
                      </a:endParaRPr>
                    </a:p>
                  </a:txBody>
                  <a:tcPr anchor="ctr">
                    <a:solidFill>
                      <a:srgbClr val="92D050"/>
                    </a:solidFill>
                  </a:tcPr>
                </a:tc>
                <a:extLst>
                  <a:ext uri="{0D108BD9-81ED-4DB2-BD59-A6C34878D82A}">
                    <a16:rowId xmlns:a16="http://schemas.microsoft.com/office/drawing/2014/main" val="572618931"/>
                  </a:ext>
                </a:extLst>
              </a:tr>
              <a:tr h="613267">
                <a:tc>
                  <a:txBody>
                    <a:bodyPr/>
                    <a:lstStyle/>
                    <a:p>
                      <a:pPr algn="ctr"/>
                      <a:r>
                        <a:rPr lang="en-US" b="1">
                          <a:latin typeface="Times New Roman"/>
                        </a:rPr>
                        <a:t>12.1</a:t>
                      </a:r>
                    </a:p>
                  </a:txBody>
                  <a:tcPr anchor="ctr"/>
                </a:tc>
                <a:tc gridSpan="2">
                  <a:txBody>
                    <a:bodyPr/>
                    <a:lstStyle/>
                    <a:p>
                      <a:pPr lvl="0">
                        <a:buNone/>
                      </a:pPr>
                      <a:r>
                        <a:rPr lang="en-US" b="1" i="0" u="none" strike="noStrike" noProof="0">
                          <a:latin typeface="Times New Roman"/>
                        </a:rPr>
                        <a:t>Affected URLs:</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3010786903"/>
                  </a:ext>
                </a:extLst>
              </a:tr>
              <a:tr h="492125">
                <a:tc gridSpan="3">
                  <a:txBody>
                    <a:bodyPr/>
                    <a:lstStyle/>
                    <a:p>
                      <a:pPr lvl="0">
                        <a:buNone/>
                      </a:pPr>
                      <a:r>
                        <a:rPr lang="en-US" b="0" i="0" u="none" strike="noStrike" noProof="0">
                          <a:latin typeface="Times New Roman"/>
                        </a:rPr>
                        <a:t>https://kubbair.com/</a:t>
                      </a:r>
                      <a:endParaRPr lang="en-US">
                        <a:latin typeface="Times New Roman"/>
                      </a:endParaRPr>
                    </a:p>
                  </a:txBody>
                  <a:tcPr>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4528478"/>
                  </a:ext>
                </a:extLst>
              </a:tr>
              <a:tr h="613267">
                <a:tc>
                  <a:txBody>
                    <a:bodyPr/>
                    <a:lstStyle/>
                    <a:p>
                      <a:pPr algn="ctr"/>
                      <a:r>
                        <a:rPr lang="en-US" b="1">
                          <a:latin typeface="Times New Roman"/>
                        </a:rPr>
                        <a:t>12.2</a:t>
                      </a:r>
                    </a:p>
                  </a:txBody>
                  <a:tcPr anchor="ctr"/>
                </a:tc>
                <a:tc gridSpan="2">
                  <a:txBody>
                    <a:bodyPr/>
                    <a:lstStyle/>
                    <a:p>
                      <a:pPr lvl="0">
                        <a:buNone/>
                      </a:pPr>
                      <a:r>
                        <a:rPr lang="en-US" b="1" i="0" u="none" strike="noStrike" noProof="0">
                          <a:latin typeface="Times New Roman"/>
                        </a:rPr>
                        <a:t>Impact</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2881527965"/>
                  </a:ext>
                </a:extLst>
              </a:tr>
              <a:tr h="613267">
                <a:tc gridSpan="3">
                  <a:txBody>
                    <a:bodyPr/>
                    <a:lstStyle/>
                    <a:p>
                      <a:pPr lvl="0">
                        <a:buNone/>
                      </a:pPr>
                      <a:r>
                        <a:rPr lang="en-US" b="0" i="0" u="none" strike="noStrike" noProof="0">
                          <a:latin typeface="Times New Roman"/>
                        </a:rPr>
                        <a:t>an attacker is able to execute arbitrary server-side code.</a:t>
                      </a:r>
                      <a:endParaRPr lang="en-US">
                        <a:latin typeface="Times New Roman"/>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85712843"/>
                  </a:ext>
                </a:extLst>
              </a:tr>
              <a:tr h="613267">
                <a:tc>
                  <a:txBody>
                    <a:bodyPr/>
                    <a:lstStyle/>
                    <a:p>
                      <a:pPr algn="ctr"/>
                      <a:r>
                        <a:rPr lang="en-US" b="1">
                          <a:latin typeface="Times New Roman"/>
                        </a:rPr>
                        <a:t>12.2</a:t>
                      </a:r>
                    </a:p>
                  </a:txBody>
                  <a:tcPr anchor="ctr"/>
                </a:tc>
                <a:tc gridSpan="2">
                  <a:txBody>
                    <a:bodyPr/>
                    <a:lstStyle/>
                    <a:p>
                      <a:pPr lvl="0">
                        <a:buNone/>
                      </a:pPr>
                      <a:r>
                        <a:rPr lang="en-US" b="1" i="0" u="none" strike="noStrike" noProof="0">
                          <a:latin typeface="Times New Roman"/>
                        </a:rPr>
                        <a:t>PoC</a:t>
                      </a:r>
                      <a:endParaRPr lang="en-US" b="1">
                        <a:latin typeface="Times New Roman"/>
                      </a:endParaRPr>
                    </a:p>
                  </a:txBody>
                  <a:tcPr anchor="ctr"/>
                </a:tc>
                <a:tc hMerge="1">
                  <a:txBody>
                    <a:bodyPr/>
                    <a:lstStyle/>
                    <a:p>
                      <a:endParaRPr lang="en-US"/>
                    </a:p>
                  </a:txBody>
                  <a:tcPr/>
                </a:tc>
                <a:extLst>
                  <a:ext uri="{0D108BD9-81ED-4DB2-BD59-A6C34878D82A}">
                    <a16:rowId xmlns:a16="http://schemas.microsoft.com/office/drawing/2014/main" val="1018617532"/>
                  </a:ext>
                </a:extLst>
              </a:tr>
            </a:tbl>
          </a:graphicData>
        </a:graphic>
      </p:graphicFrame>
    </p:spTree>
    <p:extLst>
      <p:ext uri="{BB962C8B-B14F-4D97-AF65-F5344CB8AC3E}">
        <p14:creationId xmlns:p14="http://schemas.microsoft.com/office/powerpoint/2010/main" val="472640830"/>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B20B99-293B-7F8D-BDC4-3A826737356D}"/>
              </a:ext>
            </a:extLst>
          </p:cNvPr>
          <p:cNvSpPr txBox="1"/>
          <p:nvPr/>
        </p:nvSpPr>
        <p:spPr>
          <a:xfrm>
            <a:off x="540589" y="5980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- 1: Visit:</a:t>
            </a:r>
            <a:endParaRPr lang="en-US">
              <a:latin typeface="Times New Roman"/>
              <a:cs typeface="Times New Roman"/>
            </a:endParaRPr>
          </a:p>
        </p:txBody>
      </p:sp>
      <p:pic>
        <p:nvPicPr>
          <p:cNvPr id="3" name="Picture 3">
            <a:extLst>
              <a:ext uri="{FF2B5EF4-FFF2-40B4-BE49-F238E27FC236}">
                <a16:creationId xmlns:a16="http://schemas.microsoft.com/office/drawing/2014/main" id="{B2F97F6D-7FF3-3E60-FDA2-896D367CAF56}"/>
              </a:ext>
            </a:extLst>
          </p:cNvPr>
          <p:cNvPicPr>
            <a:picLocks noChangeAspect="1"/>
          </p:cNvPicPr>
          <p:nvPr/>
        </p:nvPicPr>
        <p:blipFill>
          <a:blip r:embed="rId2"/>
          <a:stretch>
            <a:fillRect/>
          </a:stretch>
        </p:blipFill>
        <p:spPr>
          <a:xfrm>
            <a:off x="540589" y="1288030"/>
            <a:ext cx="8062822" cy="4296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5983990"/>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5738F-8390-4362-DDC3-545E65A11250}"/>
              </a:ext>
            </a:extLst>
          </p:cNvPr>
          <p:cNvSpPr txBox="1"/>
          <p:nvPr/>
        </p:nvSpPr>
        <p:spPr>
          <a:xfrm>
            <a:off x="468703" y="684362"/>
            <a:ext cx="85372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Step - 2: Here we have injected a CSS code in this website.</a:t>
            </a:r>
            <a:br>
              <a:rPr lang="en-US">
                <a:latin typeface="Times New Roman"/>
              </a:rPr>
            </a:br>
            <a:r>
              <a:rPr lang="en-US">
                <a:solidFill>
                  <a:srgbClr val="FF0000"/>
                </a:solidFill>
                <a:latin typeface="Times New Roman"/>
                <a:cs typeface="Arial"/>
              </a:rPr>
              <a:t>&lt;body style="background-color: pink; opacity:50%; padding: top 50px;"&gt;&lt;/body&gt;</a:t>
            </a:r>
            <a:endParaRPr lang="en-US">
              <a:solidFill>
                <a:srgbClr val="FF0000"/>
              </a:solidFill>
              <a:latin typeface="Times New Roman"/>
              <a:cs typeface="Times New Roman"/>
            </a:endParaRPr>
          </a:p>
        </p:txBody>
      </p:sp>
      <p:pic>
        <p:nvPicPr>
          <p:cNvPr id="3" name="Picture 3">
            <a:extLst>
              <a:ext uri="{FF2B5EF4-FFF2-40B4-BE49-F238E27FC236}">
                <a16:creationId xmlns:a16="http://schemas.microsoft.com/office/drawing/2014/main" id="{CD4C4C2A-6492-2357-8F03-D670F5B9EBDB}"/>
              </a:ext>
            </a:extLst>
          </p:cNvPr>
          <p:cNvPicPr>
            <a:picLocks noChangeAspect="1"/>
          </p:cNvPicPr>
          <p:nvPr/>
        </p:nvPicPr>
        <p:blipFill>
          <a:blip r:embed="rId2"/>
          <a:stretch>
            <a:fillRect/>
          </a:stretch>
        </p:blipFill>
        <p:spPr>
          <a:xfrm>
            <a:off x="727494" y="1720356"/>
            <a:ext cx="7703388" cy="4093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9090806"/>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B6D113-04E1-7FAE-416C-F907A0F0B879}"/>
              </a:ext>
            </a:extLst>
          </p:cNvPr>
          <p:cNvSpPr txBox="1"/>
          <p:nvPr/>
        </p:nvSpPr>
        <p:spPr>
          <a:xfrm>
            <a:off x="540589" y="310551"/>
            <a:ext cx="8551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Arial"/>
              </a:rPr>
              <a:t>Step - 3: As we can see the color has been changed to Pink same as the code we have entered.</a:t>
            </a:r>
            <a:endParaRPr lang="en-US" dirty="0">
              <a:latin typeface="Times New Roman"/>
              <a:cs typeface="Times New Roman"/>
            </a:endParaRPr>
          </a:p>
        </p:txBody>
      </p:sp>
      <p:pic>
        <p:nvPicPr>
          <p:cNvPr id="3" name="Picture 3" descr="Graphical user interface, application, PowerPoint&#10;&#10;Description automatically generated">
            <a:extLst>
              <a:ext uri="{FF2B5EF4-FFF2-40B4-BE49-F238E27FC236}">
                <a16:creationId xmlns:a16="http://schemas.microsoft.com/office/drawing/2014/main" id="{BD9E59D7-4ADF-8BC4-8C52-A26D4BB0F323}"/>
              </a:ext>
            </a:extLst>
          </p:cNvPr>
          <p:cNvPicPr>
            <a:picLocks noChangeAspect="1"/>
          </p:cNvPicPr>
          <p:nvPr/>
        </p:nvPicPr>
        <p:blipFill>
          <a:blip r:embed="rId2"/>
          <a:stretch>
            <a:fillRect/>
          </a:stretch>
        </p:blipFill>
        <p:spPr>
          <a:xfrm>
            <a:off x="540589" y="1202771"/>
            <a:ext cx="8062822" cy="429430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CCD157C-F711-E2C7-7462-9484F46F1917}"/>
              </a:ext>
            </a:extLst>
          </p:cNvPr>
          <p:cNvSpPr txBox="1"/>
          <p:nvPr/>
        </p:nvSpPr>
        <p:spPr>
          <a:xfrm>
            <a:off x="540590" y="5888966"/>
            <a:ext cx="8077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Arial"/>
              </a:rPr>
              <a:t>Result: Anyone can change any image or description etc.</a:t>
            </a:r>
            <a:endParaRPr lang="en-US">
              <a:latin typeface="Times New Roman"/>
              <a:cs typeface="Times New Roman"/>
            </a:endParaRPr>
          </a:p>
        </p:txBody>
      </p:sp>
    </p:spTree>
    <p:extLst>
      <p:ext uri="{BB962C8B-B14F-4D97-AF65-F5344CB8AC3E}">
        <p14:creationId xmlns:p14="http://schemas.microsoft.com/office/powerpoint/2010/main" val="1136394693"/>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Application>Microsoft Office PowerPoint</Application>
  <PresentationFormat>On-screen Show (4:3)</PresentationFormat>
  <Slides>107</Slides>
  <Notes>0</Notes>
  <HiddenSlides>0</HiddenSlide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Civic</vt:lpstr>
      <vt:lpstr>PowerPoint Presentation</vt:lpstr>
      <vt:lpstr>ACKNOWLEDGEMENT</vt:lpstr>
      <vt:lpstr>CONTENTS</vt:lpstr>
      <vt:lpstr>PowerPoint Presentation</vt:lpstr>
      <vt:lpstr>1.PROJECT PROFILE</vt:lpstr>
      <vt:lpstr>PowerPoint Presentation</vt:lpstr>
      <vt:lpstr>2.1 OVERVIEW</vt:lpstr>
      <vt:lpstr>2.2 BACKGROUND AND MOTIVATION</vt:lpstr>
      <vt:lpstr>2.3 OBJECTIVE</vt:lpstr>
      <vt:lpstr>2.4 METHODOLOGY</vt:lpstr>
      <vt:lpstr>3.HARDWARE REQUIRMENT</vt:lpstr>
      <vt:lpstr>3.SOFTWARE REQUIRMENT</vt:lpstr>
      <vt:lpstr>4.TOOLS DESCRIPTION</vt:lpstr>
      <vt:lpstr>PowerPoint Presentation</vt:lpstr>
      <vt:lpstr>FUNCTIONAL SPECIFICATION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6.FUTURE SCOPE</vt:lpstr>
      <vt:lpstr>7.REFERENCE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revision>148</cp:revision>
  <dcterms:created xsi:type="dcterms:W3CDTF">2023-03-26T13:49:49Z</dcterms:created>
  <dcterms:modified xsi:type="dcterms:W3CDTF">2023-05-12T05:39:44Z</dcterms:modified>
</cp:coreProperties>
</file>